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8" r:id="rId1"/>
  </p:sldMasterIdLst>
  <p:sldIdLst>
    <p:sldId id="256" r:id="rId2"/>
    <p:sldId id="258" r:id="rId3"/>
    <p:sldId id="257" r:id="rId4"/>
    <p:sldId id="268" r:id="rId5"/>
    <p:sldId id="269" r:id="rId6"/>
    <p:sldId id="259" r:id="rId7"/>
    <p:sldId id="261" r:id="rId8"/>
    <p:sldId id="260" r:id="rId9"/>
    <p:sldId id="264" r:id="rId10"/>
    <p:sldId id="266" r:id="rId11"/>
    <p:sldId id="267" r:id="rId12"/>
    <p:sldId id="262" r:id="rId13"/>
    <p:sldId id="263" r:id="rId14"/>
    <p:sldId id="265" r:id="rId15"/>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4556" autoAdjust="0"/>
    <p:restoredTop sz="94660"/>
  </p:normalViewPr>
  <p:slideViewPr>
    <p:cSldViewPr snapToGrid="0">
      <p:cViewPr varScale="1">
        <p:scale>
          <a:sx n="62" d="100"/>
          <a:sy n="62" d="100"/>
        </p:scale>
        <p:origin x="464" y="52"/>
      </p:cViewPr>
      <p:guideLst/>
    </p:cSldViewPr>
  </p:slideViewPr>
  <p:notesTextViewPr>
    <p:cViewPr>
      <p:scale>
        <a:sx n="1" d="1"/>
        <a:sy n="1" d="1"/>
      </p:scale>
      <p:origin x="0" y="0"/>
    </p:cViewPr>
  </p:notesTextViewPr>
  <p:sorterViewPr>
    <p:cViewPr>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g>
</file>

<file path=ppt/media/image10.png>
</file>

<file path=ppt/media/image11.png>
</file>

<file path=ppt/media/image12.png>
</file>

<file path=ppt/media/image13.png>
</file>

<file path=ppt/media/image14.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85000"/>
              </a:lnSpc>
              <a:defRPr sz="8000" spc="-50" baseline="0">
                <a:solidFill>
                  <a:schemeClr val="tx1">
                    <a:lumMod val="85000"/>
                    <a:lumOff val="1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1100051" y="4455620"/>
            <a:ext cx="10058400" cy="1143000"/>
          </a:xfrm>
        </p:spPr>
        <p:txBody>
          <a:bodyPr lIns="91440" rIns="91440">
            <a:normAutofit/>
          </a:bodyPr>
          <a:lstStyle>
            <a:lvl1pPr marL="0" indent="0" algn="l">
              <a:buNone/>
              <a:defRPr sz="2400" cap="all" spc="200" baseline="0">
                <a:solidFill>
                  <a:schemeClr val="tx2"/>
                </a:solidFill>
                <a:latin typeface="+mj-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A171D3DA-18A8-4F84-8B7A-324320DB31A4}" type="datetimeFigureOut">
              <a:rPr lang="en-IN" smtClean="0"/>
              <a:t>09-04-2024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8E15FF03-680A-4654-89F7-4EA6D17438FC}" type="slidenum">
              <a:rPr lang="en-IN" smtClean="0"/>
              <a:t>‹#›</a:t>
            </a:fld>
            <a:endParaRPr lang="en-IN"/>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10688491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171D3DA-18A8-4F84-8B7A-324320DB31A4}" type="datetimeFigureOut">
              <a:rPr lang="en-IN" smtClean="0"/>
              <a:t>09-04-2024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8E15FF03-680A-4654-89F7-4EA6D17438FC}" type="slidenum">
              <a:rPr lang="en-IN" smtClean="0"/>
              <a:t>‹#›</a:t>
            </a:fld>
            <a:endParaRPr lang="en-IN"/>
          </a:p>
        </p:txBody>
      </p:sp>
    </p:spTree>
    <p:extLst>
      <p:ext uri="{BB962C8B-B14F-4D97-AF65-F5344CB8AC3E}">
        <p14:creationId xmlns:p14="http://schemas.microsoft.com/office/powerpoint/2010/main" val="246574646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8724900" y="414778"/>
            <a:ext cx="2628900" cy="575742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414778"/>
            <a:ext cx="7734300" cy="5757422"/>
          </a:xfrm>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171D3DA-18A8-4F84-8B7A-324320DB31A4}" type="datetimeFigureOut">
              <a:rPr lang="en-IN" smtClean="0"/>
              <a:t>09-04-2024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8E15FF03-680A-4654-89F7-4EA6D17438FC}" type="slidenum">
              <a:rPr lang="en-IN" smtClean="0"/>
              <a:t>‹#›</a:t>
            </a:fld>
            <a:endParaRPr lang="en-IN"/>
          </a:p>
        </p:txBody>
      </p:sp>
    </p:spTree>
    <p:extLst>
      <p:ext uri="{BB962C8B-B14F-4D97-AF65-F5344CB8AC3E}">
        <p14:creationId xmlns:p14="http://schemas.microsoft.com/office/powerpoint/2010/main" val="189502833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marL="0">
              <a:defRPr/>
            </a:lvl1p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171D3DA-18A8-4F84-8B7A-324320DB31A4}" type="datetimeFigureOut">
              <a:rPr lang="en-IN" smtClean="0"/>
              <a:t>09-04-2024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8E15FF03-680A-4654-89F7-4EA6D17438FC}" type="slidenum">
              <a:rPr lang="en-IN" smtClean="0"/>
              <a:t>‹#›</a:t>
            </a:fld>
            <a:endParaRPr lang="en-IN"/>
          </a:p>
        </p:txBody>
      </p:sp>
    </p:spTree>
    <p:extLst>
      <p:ext uri="{BB962C8B-B14F-4D97-AF65-F5344CB8AC3E}">
        <p14:creationId xmlns:p14="http://schemas.microsoft.com/office/powerpoint/2010/main" val="107509532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85000"/>
              </a:lnSpc>
              <a:defRPr sz="8000" b="0">
                <a:solidFill>
                  <a:schemeClr val="tx1">
                    <a:lumMod val="85000"/>
                    <a:lumOff val="1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1097280" y="4453128"/>
            <a:ext cx="10058400" cy="1143000"/>
          </a:xfrm>
        </p:spPr>
        <p:txBody>
          <a:bodyPr lIns="91440" rIns="91440" anchor="t" anchorCtr="0">
            <a:normAutofit/>
          </a:bodyPr>
          <a:lstStyle>
            <a:lvl1pPr marL="0" indent="0">
              <a:buNone/>
              <a:defRPr sz="2400" cap="all" spc="200" baseline="0">
                <a:solidFill>
                  <a:schemeClr val="tx2"/>
                </a:solidFill>
                <a:latin typeface="+mj-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A171D3DA-18A8-4F84-8B7A-324320DB31A4}" type="datetimeFigureOut">
              <a:rPr lang="en-IN" smtClean="0"/>
              <a:t>09-04-2024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8E15FF03-680A-4654-89F7-4EA6D17438FC}" type="slidenum">
              <a:rPr lang="en-IN" smtClean="0"/>
              <a:t>‹#›</a:t>
            </a:fld>
            <a:endParaRPr lang="en-IN"/>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9365542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097279" y="1845734"/>
            <a:ext cx="4937760" cy="40233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217920" y="1845735"/>
            <a:ext cx="4937760" cy="40233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A171D3DA-18A8-4F84-8B7A-324320DB31A4}" type="datetimeFigureOut">
              <a:rPr lang="en-IN" smtClean="0"/>
              <a:t>09-04-2024</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8E15FF03-680A-4654-89F7-4EA6D17438FC}" type="slidenum">
              <a:rPr lang="en-IN" smtClean="0"/>
              <a:t>‹#›</a:t>
            </a:fld>
            <a:endParaRPr lang="en-IN"/>
          </a:p>
        </p:txBody>
      </p:sp>
    </p:spTree>
    <p:extLst>
      <p:ext uri="{BB962C8B-B14F-4D97-AF65-F5344CB8AC3E}">
        <p14:creationId xmlns:p14="http://schemas.microsoft.com/office/powerpoint/2010/main" val="259613522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09728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97280" y="2582334"/>
            <a:ext cx="4937760" cy="33782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1792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217920" y="2582334"/>
            <a:ext cx="4937760" cy="33782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A171D3DA-18A8-4F84-8B7A-324320DB31A4}" type="datetimeFigureOut">
              <a:rPr lang="en-IN" smtClean="0"/>
              <a:t>09-04-2024</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8E15FF03-680A-4654-89F7-4EA6D17438FC}" type="slidenum">
              <a:rPr lang="en-IN" smtClean="0"/>
              <a:t>‹#›</a:t>
            </a:fld>
            <a:endParaRPr lang="en-IN"/>
          </a:p>
        </p:txBody>
      </p:sp>
    </p:spTree>
    <p:extLst>
      <p:ext uri="{BB962C8B-B14F-4D97-AF65-F5344CB8AC3E}">
        <p14:creationId xmlns:p14="http://schemas.microsoft.com/office/powerpoint/2010/main" val="82129970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A171D3DA-18A8-4F84-8B7A-324320DB31A4}" type="datetimeFigureOut">
              <a:rPr lang="en-IN" smtClean="0"/>
              <a:t>09-04-2024</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8E15FF03-680A-4654-89F7-4EA6D17438FC}" type="slidenum">
              <a:rPr lang="en-IN" smtClean="0"/>
              <a:t>‹#›</a:t>
            </a:fld>
            <a:endParaRPr lang="en-IN"/>
          </a:p>
        </p:txBody>
      </p:sp>
    </p:spTree>
    <p:extLst>
      <p:ext uri="{BB962C8B-B14F-4D97-AF65-F5344CB8AC3E}">
        <p14:creationId xmlns:p14="http://schemas.microsoft.com/office/powerpoint/2010/main" val="50700702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5" name="Rectangle 4"/>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 name="Rectangle 5"/>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 name="Date Placeholder 6"/>
          <p:cNvSpPr>
            <a:spLocks noGrp="1"/>
          </p:cNvSpPr>
          <p:nvPr>
            <p:ph type="dt" sz="half" idx="10"/>
          </p:nvPr>
        </p:nvSpPr>
        <p:spPr/>
        <p:txBody>
          <a:bodyPr/>
          <a:lstStyle/>
          <a:p>
            <a:fld id="{A171D3DA-18A8-4F84-8B7A-324320DB31A4}" type="datetimeFigureOut">
              <a:rPr lang="en-IN" smtClean="0"/>
              <a:t>09-04-2024</a:t>
            </a:fld>
            <a:endParaRPr lang="en-IN"/>
          </a:p>
        </p:txBody>
      </p:sp>
      <p:sp>
        <p:nvSpPr>
          <p:cNvPr id="8" name="Footer Placeholder 7"/>
          <p:cNvSpPr>
            <a:spLocks noGrp="1"/>
          </p:cNvSpPr>
          <p:nvPr>
            <p:ph type="ftr" sz="quarter" idx="11"/>
          </p:nvPr>
        </p:nvSpPr>
        <p:spPr/>
        <p:txBody>
          <a:bodyPr/>
          <a:lstStyle>
            <a:lvl1pPr>
              <a:defRPr>
                <a:solidFill>
                  <a:srgbClr val="FFFFFF"/>
                </a:solidFill>
              </a:defRPr>
            </a:lvl1pPr>
          </a:lstStyle>
          <a:p>
            <a:endParaRPr lang="en-IN"/>
          </a:p>
        </p:txBody>
      </p:sp>
      <p:sp>
        <p:nvSpPr>
          <p:cNvPr id="9" name="Slide Number Placeholder 8"/>
          <p:cNvSpPr>
            <a:spLocks noGrp="1"/>
          </p:cNvSpPr>
          <p:nvPr>
            <p:ph type="sldNum" sz="quarter" idx="12"/>
          </p:nvPr>
        </p:nvSpPr>
        <p:spPr/>
        <p:txBody>
          <a:bodyPr/>
          <a:lstStyle/>
          <a:p>
            <a:fld id="{8E15FF03-680A-4654-89F7-4EA6D17438FC}" type="slidenum">
              <a:rPr lang="en-IN" smtClean="0"/>
              <a:t>‹#›</a:t>
            </a:fld>
            <a:endParaRPr lang="en-IN"/>
          </a:p>
        </p:txBody>
      </p:sp>
    </p:spTree>
    <p:extLst>
      <p:ext uri="{BB962C8B-B14F-4D97-AF65-F5344CB8AC3E}">
        <p14:creationId xmlns:p14="http://schemas.microsoft.com/office/powerpoint/2010/main" val="124575674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p:cNvSpPr/>
          <p:nvPr/>
        </p:nvSpPr>
        <p:spPr>
          <a:xfrm>
            <a:off x="16" y="0"/>
            <a:ext cx="4050791"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4040071" y="0"/>
            <a:ext cx="6400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57200" y="594359"/>
            <a:ext cx="3200400" cy="2286000"/>
          </a:xfrm>
        </p:spPr>
        <p:txBody>
          <a:bodyPr anchor="b">
            <a:normAutofit/>
          </a:bodyPr>
          <a:lstStyle>
            <a:lvl1pPr>
              <a:defRPr sz="36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4800600" y="731520"/>
            <a:ext cx="6492240" cy="52578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457200" y="2926080"/>
            <a:ext cx="3200400" cy="3379124"/>
          </a:xfrm>
        </p:spPr>
        <p:txBody>
          <a:bodyPr lIns="91440" rIns="91440">
            <a:normAutofit/>
          </a:bodyPr>
          <a:lstStyle>
            <a:lvl1pPr marL="0" indent="0">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465512" y="6459785"/>
            <a:ext cx="2618510" cy="365125"/>
          </a:xfrm>
        </p:spPr>
        <p:txBody>
          <a:bodyPr/>
          <a:lstStyle>
            <a:lvl1pPr algn="l">
              <a:defRPr/>
            </a:lvl1pPr>
          </a:lstStyle>
          <a:p>
            <a:fld id="{A171D3DA-18A8-4F84-8B7A-324320DB31A4}" type="datetimeFigureOut">
              <a:rPr lang="en-IN" smtClean="0"/>
              <a:t>09-04-2024</a:t>
            </a:fld>
            <a:endParaRPr lang="en-IN"/>
          </a:p>
        </p:txBody>
      </p:sp>
      <p:sp>
        <p:nvSpPr>
          <p:cNvPr id="6" name="Footer Placeholder 5"/>
          <p:cNvSpPr>
            <a:spLocks noGrp="1"/>
          </p:cNvSpPr>
          <p:nvPr>
            <p:ph type="ftr" sz="quarter" idx="11"/>
          </p:nvPr>
        </p:nvSpPr>
        <p:spPr>
          <a:xfrm>
            <a:off x="4800600" y="6459785"/>
            <a:ext cx="4648200" cy="365125"/>
          </a:xfrm>
        </p:spPr>
        <p:txBody>
          <a:bodyPr/>
          <a:lstStyle>
            <a:lvl1pPr algn="l">
              <a:defRPr>
                <a:solidFill>
                  <a:schemeClr val="tx2"/>
                </a:solidFill>
              </a:defRPr>
            </a:lvl1pPr>
          </a:lstStyle>
          <a:p>
            <a:endParaRPr lang="en-IN"/>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8E15FF03-680A-4654-89F7-4EA6D17438FC}" type="slidenum">
              <a:rPr lang="en-IN" smtClean="0"/>
              <a:t>‹#›</a:t>
            </a:fld>
            <a:endParaRPr lang="en-IN"/>
          </a:p>
        </p:txBody>
      </p:sp>
    </p:spTree>
    <p:extLst>
      <p:ext uri="{BB962C8B-B14F-4D97-AF65-F5344CB8AC3E}">
        <p14:creationId xmlns:p14="http://schemas.microsoft.com/office/powerpoint/2010/main" val="426560386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p:cNvSpPr/>
          <p:nvPr/>
        </p:nvSpPr>
        <p:spPr>
          <a:xfrm>
            <a:off x="0" y="4953000"/>
            <a:ext cx="12188825" cy="1905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5" y="491507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5074920"/>
            <a:ext cx="10113264" cy="822960"/>
          </a:xfrm>
        </p:spPr>
        <p:txBody>
          <a:bodyPr lIns="91440" tIns="0" rIns="91440" bIns="0" anchor="b">
            <a:noAutofit/>
          </a:bodyPr>
          <a:lstStyle>
            <a:lvl1pPr>
              <a:defRPr sz="3600" b="0">
                <a:solidFill>
                  <a:srgbClr val="FFFFFF"/>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15" y="0"/>
            <a:ext cx="12191985" cy="4915076"/>
          </a:xfrm>
          <a:blipFill>
            <a:blip r:embed="rId2"/>
            <a:stretch>
              <a:fillRect/>
            </a:stretch>
          </a:blipFill>
        </p:spPr>
        <p:txBody>
          <a:bodyPr lIns="457200" tIns="457200" anchor="t"/>
          <a:lstStyle>
            <a:lvl1pPr marL="0" indent="0">
              <a:buNone/>
              <a:defRPr sz="3200">
                <a:solidFill>
                  <a:schemeClr val="bg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097280" y="5907023"/>
            <a:ext cx="10113264" cy="594360"/>
          </a:xfrm>
        </p:spPr>
        <p:txBody>
          <a:bodyPr lIns="91440" tIns="0" rIns="91440" bIns="0">
            <a:normAutofit/>
          </a:bodyPr>
          <a:lstStyle>
            <a:lvl1pPr marL="0" indent="0">
              <a:spcBef>
                <a:spcPts val="0"/>
              </a:spcBef>
              <a:spcAft>
                <a:spcPts val="600"/>
              </a:spcAft>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A171D3DA-18A8-4F84-8B7A-324320DB31A4}" type="datetimeFigureOut">
              <a:rPr lang="en-IN" smtClean="0"/>
              <a:t>09-04-2024</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8E15FF03-680A-4654-89F7-4EA6D17438FC}" type="slidenum">
              <a:rPr lang="en-IN" smtClean="0"/>
              <a:t>‹#›</a:t>
            </a:fld>
            <a:endParaRPr lang="en-IN"/>
          </a:p>
        </p:txBody>
      </p:sp>
    </p:spTree>
    <p:extLst>
      <p:ext uri="{BB962C8B-B14F-4D97-AF65-F5344CB8AC3E}">
        <p14:creationId xmlns:p14="http://schemas.microsoft.com/office/powerpoint/2010/main" val="297809688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1" y="6400800"/>
            <a:ext cx="12192000"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0" y="6334316"/>
            <a:ext cx="12192001" cy="659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097280" y="1845734"/>
            <a:ext cx="10058400" cy="4023360"/>
          </a:xfrm>
          <a:prstGeom prst="rect">
            <a:avLst/>
          </a:prstGeom>
        </p:spPr>
        <p:txBody>
          <a:bodyPr vert="horz" lIns="0" tIns="45720" rIns="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97280" y="6459785"/>
            <a:ext cx="2472271" cy="365125"/>
          </a:xfrm>
          <a:prstGeom prst="rect">
            <a:avLst/>
          </a:prstGeom>
        </p:spPr>
        <p:txBody>
          <a:bodyPr vert="horz" lIns="91440" tIns="45720" rIns="91440" bIns="45720" rtlCol="0" anchor="ctr"/>
          <a:lstStyle>
            <a:lvl1pPr algn="l">
              <a:defRPr sz="900">
                <a:solidFill>
                  <a:srgbClr val="FFFFFF"/>
                </a:solidFill>
              </a:defRPr>
            </a:lvl1pPr>
          </a:lstStyle>
          <a:p>
            <a:fld id="{A171D3DA-18A8-4F84-8B7A-324320DB31A4}" type="datetimeFigureOut">
              <a:rPr lang="en-IN" smtClean="0"/>
              <a:t>09-04-2024</a:t>
            </a:fld>
            <a:endParaRPr lang="en-IN"/>
          </a:p>
        </p:txBody>
      </p:sp>
      <p:sp>
        <p:nvSpPr>
          <p:cNvPr id="5" name="Footer Placeholder 4"/>
          <p:cNvSpPr>
            <a:spLocks noGrp="1"/>
          </p:cNvSpPr>
          <p:nvPr>
            <p:ph type="ftr" sz="quarter" idx="3"/>
          </p:nvPr>
        </p:nvSpPr>
        <p:spPr>
          <a:xfrm>
            <a:off x="3686185" y="6459785"/>
            <a:ext cx="4822804" cy="365125"/>
          </a:xfrm>
          <a:prstGeom prst="rect">
            <a:avLst/>
          </a:prstGeom>
        </p:spPr>
        <p:txBody>
          <a:bodyPr vert="horz" lIns="91440" tIns="45720" rIns="91440" bIns="45720" rtlCol="0" anchor="ctr"/>
          <a:lstStyle>
            <a:lvl1pPr algn="ctr">
              <a:defRPr sz="900" cap="all" baseline="0">
                <a:solidFill>
                  <a:srgbClr val="FFFFFF"/>
                </a:solidFill>
              </a:defRPr>
            </a:lvl1pPr>
          </a:lstStyle>
          <a:p>
            <a:endParaRPr lang="en-IN"/>
          </a:p>
        </p:txBody>
      </p:sp>
      <p:sp>
        <p:nvSpPr>
          <p:cNvPr id="6" name="Slide Number Placeholder 5"/>
          <p:cNvSpPr>
            <a:spLocks noGrp="1"/>
          </p:cNvSpPr>
          <p:nvPr>
            <p:ph type="sldNum" sz="quarter" idx="4"/>
          </p:nvPr>
        </p:nvSpPr>
        <p:spPr>
          <a:xfrm>
            <a:off x="9900458" y="6459785"/>
            <a:ext cx="1312025" cy="365125"/>
          </a:xfrm>
          <a:prstGeom prst="rect">
            <a:avLst/>
          </a:prstGeom>
        </p:spPr>
        <p:txBody>
          <a:bodyPr vert="horz" lIns="91440" tIns="45720" rIns="91440" bIns="45720" rtlCol="0" anchor="ctr"/>
          <a:lstStyle>
            <a:lvl1pPr algn="r">
              <a:defRPr sz="1050">
                <a:solidFill>
                  <a:srgbClr val="FFFFFF"/>
                </a:solidFill>
              </a:defRPr>
            </a:lvl1pPr>
          </a:lstStyle>
          <a:p>
            <a:fld id="{8E15FF03-680A-4654-89F7-4EA6D17438FC}" type="slidenum">
              <a:rPr lang="en-IN" smtClean="0"/>
              <a:t>‹#›</a:t>
            </a:fld>
            <a:endParaRPr lang="en-IN"/>
          </a:p>
        </p:txBody>
      </p:sp>
      <p:cxnSp>
        <p:nvCxnSpPr>
          <p:cNvPr id="10" name="Straight Connector 9"/>
          <p:cNvCxnSpPr/>
          <p:nvPr/>
        </p:nvCxnSpPr>
        <p:spPr>
          <a:xfrm>
            <a:off x="1193532" y="1737845"/>
            <a:ext cx="996696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925544572"/>
      </p:ext>
    </p:extLst>
  </p:cSld>
  <p:clrMap bg1="lt1" tx1="dk1" bg2="lt2" tx2="dk2" accent1="accent1" accent2="accent2" accent3="accent3" accent4="accent4" accent5="accent5" accent6="accent6" hlink="hlink" folHlink="folHlink"/>
  <p:sldLayoutIdLst>
    <p:sldLayoutId id="2147483679" r:id="rId1"/>
    <p:sldLayoutId id="2147483680" r:id="rId2"/>
    <p:sldLayoutId id="2147483681" r:id="rId3"/>
    <p:sldLayoutId id="2147483682" r:id="rId4"/>
    <p:sldLayoutId id="2147483683" r:id="rId5"/>
    <p:sldLayoutId id="2147483684" r:id="rId6"/>
    <p:sldLayoutId id="2147483685" r:id="rId7"/>
    <p:sldLayoutId id="2147483686" r:id="rId8"/>
    <p:sldLayoutId id="2147483687" r:id="rId9"/>
    <p:sldLayoutId id="2147483688" r:id="rId10"/>
    <p:sldLayoutId id="2147483689" r:id="rId11"/>
  </p:sldLayoutIdLst>
  <p:txStyles>
    <p:title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7.png"/></Relationships>
</file>

<file path=ppt/slides/_rels/slide1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 Id="rId6" Type="http://schemas.openxmlformats.org/officeDocument/2006/relationships/image" Target="../media/image14.png"/><Relationship Id="rId5" Type="http://schemas.openxmlformats.org/officeDocument/2006/relationships/image" Target="../media/image13.png"/><Relationship Id="rId4" Type="http://schemas.openxmlformats.org/officeDocument/2006/relationships/image" Target="../media/image12.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CB0965-A13A-E5BC-A59F-497BD222291A}"/>
              </a:ext>
            </a:extLst>
          </p:cNvPr>
          <p:cNvSpPr>
            <a:spLocks noGrp="1"/>
          </p:cNvSpPr>
          <p:nvPr>
            <p:ph type="ctrTitle"/>
          </p:nvPr>
        </p:nvSpPr>
        <p:spPr>
          <a:xfrm>
            <a:off x="1524000" y="622169"/>
            <a:ext cx="9144000" cy="2887794"/>
          </a:xfrm>
        </p:spPr>
        <p:txBody>
          <a:bodyPr>
            <a:normAutofit fontScale="90000"/>
          </a:bodyPr>
          <a:lstStyle/>
          <a:p>
            <a:r>
              <a:rPr lang="en-IN" dirty="0">
                <a:latin typeface="Times New Roman" panose="02020603050405020304" pitchFamily="18" charset="0"/>
                <a:cs typeface="Times New Roman" panose="02020603050405020304" pitchFamily="18" charset="0"/>
              </a:rPr>
              <a:t>SAM(Limit of Operation,Visulization)</a:t>
            </a:r>
            <a:br>
              <a:rPr lang="en-IN" dirty="0">
                <a:latin typeface="Times New Roman" panose="02020603050405020304" pitchFamily="18" charset="0"/>
                <a:cs typeface="Times New Roman" panose="02020603050405020304" pitchFamily="18" charset="0"/>
              </a:rPr>
            </a:br>
            <a:endParaRPr lang="en-IN" dirty="0">
              <a:latin typeface="Times New Roman" panose="02020603050405020304" pitchFamily="18" charset="0"/>
              <a:cs typeface="Times New Roman" panose="02020603050405020304" pitchFamily="18" charset="0"/>
            </a:endParaRPr>
          </a:p>
        </p:txBody>
      </p:sp>
      <p:sp>
        <p:nvSpPr>
          <p:cNvPr id="3" name="Subtitle 2">
            <a:extLst>
              <a:ext uri="{FF2B5EF4-FFF2-40B4-BE49-F238E27FC236}">
                <a16:creationId xmlns:a16="http://schemas.microsoft.com/office/drawing/2014/main" id="{2CAA875B-C68A-00D7-245B-29A9B42DEA09}"/>
              </a:ext>
            </a:extLst>
          </p:cNvPr>
          <p:cNvSpPr>
            <a:spLocks noGrp="1"/>
          </p:cNvSpPr>
          <p:nvPr>
            <p:ph type="subTitle" idx="1"/>
          </p:nvPr>
        </p:nvSpPr>
        <p:spPr>
          <a:xfrm>
            <a:off x="1084082" y="3054285"/>
            <a:ext cx="9583918" cy="3327661"/>
          </a:xfrm>
        </p:spPr>
        <p:txBody>
          <a:bodyPr>
            <a:normAutofit/>
          </a:bodyPr>
          <a:lstStyle/>
          <a:p>
            <a:r>
              <a:rPr lang="en-IN" sz="2000" dirty="0">
                <a:solidFill>
                  <a:schemeClr val="tx1"/>
                </a:solidFill>
                <a:latin typeface="Times New Roman" panose="02020603050405020304" pitchFamily="18" charset="0"/>
                <a:cs typeface="Times New Roman" panose="02020603050405020304" pitchFamily="18" charset="0"/>
              </a:rPr>
              <a:t>Case Study Of Intelligent System In Production</a:t>
            </a:r>
          </a:p>
          <a:p>
            <a:r>
              <a:rPr lang="en-IN" sz="2000" dirty="0">
                <a:solidFill>
                  <a:schemeClr val="tx1"/>
                </a:solidFill>
                <a:latin typeface="Times New Roman" panose="02020603050405020304" pitchFamily="18" charset="0"/>
                <a:cs typeface="Times New Roman" panose="02020603050405020304" pitchFamily="18" charset="0"/>
              </a:rPr>
              <a:t>Prof. Tim Weber</a:t>
            </a:r>
          </a:p>
          <a:p>
            <a:r>
              <a:rPr lang="en-IN" sz="2000" dirty="0">
                <a:solidFill>
                  <a:schemeClr val="tx1"/>
                </a:solidFill>
                <a:latin typeface="Times New Roman" panose="02020603050405020304" pitchFamily="18" charset="0"/>
                <a:cs typeface="Times New Roman" panose="02020603050405020304" pitchFamily="18" charset="0"/>
              </a:rPr>
              <a:t>Group 1</a:t>
            </a:r>
          </a:p>
          <a:p>
            <a:pPr lvl="8" algn="l"/>
            <a:r>
              <a:rPr lang="en-IN" sz="2400" dirty="0">
                <a:latin typeface="Times New Roman" panose="02020603050405020304" pitchFamily="18" charset="0"/>
                <a:cs typeface="Times New Roman" panose="02020603050405020304" pitchFamily="18" charset="0"/>
              </a:rPr>
              <a:t>1. Ranveer Patil</a:t>
            </a:r>
          </a:p>
          <a:p>
            <a:pPr lvl="8" algn="l"/>
            <a:r>
              <a:rPr lang="en-IN" sz="2400" dirty="0">
                <a:latin typeface="Times New Roman" panose="02020603050405020304" pitchFamily="18" charset="0"/>
                <a:cs typeface="Times New Roman" panose="02020603050405020304" pitchFamily="18" charset="0"/>
              </a:rPr>
              <a:t>2. Shokhrukh Khamidov</a:t>
            </a:r>
          </a:p>
          <a:p>
            <a:pPr lvl="8" algn="l"/>
            <a:r>
              <a:rPr lang="en-IN" sz="2400" dirty="0">
                <a:latin typeface="Times New Roman" panose="02020603050405020304" pitchFamily="18" charset="0"/>
                <a:cs typeface="Times New Roman" panose="02020603050405020304" pitchFamily="18" charset="0"/>
              </a:rPr>
              <a:t>3. Nevil Rafaliya</a:t>
            </a:r>
          </a:p>
          <a:p>
            <a:pPr lvl="8" algn="l"/>
            <a:r>
              <a:rPr lang="en-IN" sz="2400" dirty="0">
                <a:latin typeface="Times New Roman" panose="02020603050405020304" pitchFamily="18" charset="0"/>
                <a:cs typeface="Times New Roman" panose="02020603050405020304" pitchFamily="18" charset="0"/>
              </a:rPr>
              <a:t>4. Naimish Savaliya</a:t>
            </a:r>
          </a:p>
          <a:p>
            <a:pPr lvl="8" algn="l"/>
            <a:r>
              <a:rPr lang="en-IN" sz="2400" dirty="0">
                <a:latin typeface="Times New Roman" panose="02020603050405020304" pitchFamily="18" charset="0"/>
                <a:cs typeface="Times New Roman" panose="02020603050405020304" pitchFamily="18" charset="0"/>
              </a:rPr>
              <a:t>5. </a:t>
            </a:r>
            <a:r>
              <a:rPr lang="en-IN" sz="2400" dirty="0" err="1">
                <a:latin typeface="Times New Roman" panose="02020603050405020304" pitchFamily="18" charset="0"/>
                <a:cs typeface="Times New Roman" panose="02020603050405020304" pitchFamily="18" charset="0"/>
              </a:rPr>
              <a:t>Zeel</a:t>
            </a:r>
            <a:r>
              <a:rPr lang="en-IN" sz="2400" dirty="0">
                <a:latin typeface="Times New Roman" panose="02020603050405020304" pitchFamily="18" charset="0"/>
                <a:cs typeface="Times New Roman" panose="02020603050405020304" pitchFamily="18" charset="0"/>
              </a:rPr>
              <a:t> Navadiya</a:t>
            </a:r>
          </a:p>
          <a:p>
            <a:pPr lvl="8" algn="l"/>
            <a:endParaRPr lang="en-IN" dirty="0"/>
          </a:p>
          <a:p>
            <a:endParaRPr lang="en-IN" dirty="0"/>
          </a:p>
          <a:p>
            <a:endParaRPr lang="en-IN" dirty="0"/>
          </a:p>
        </p:txBody>
      </p:sp>
    </p:spTree>
    <p:extLst>
      <p:ext uri="{BB962C8B-B14F-4D97-AF65-F5344CB8AC3E}">
        <p14:creationId xmlns:p14="http://schemas.microsoft.com/office/powerpoint/2010/main" val="178286677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F9A023-8F74-E3B7-81B0-A8DB71D111F9}"/>
              </a:ext>
            </a:extLst>
          </p:cNvPr>
          <p:cNvSpPr>
            <a:spLocks noGrp="1"/>
          </p:cNvSpPr>
          <p:nvPr>
            <p:ph type="title"/>
          </p:nvPr>
        </p:nvSpPr>
        <p:spPr/>
        <p:txBody>
          <a:bodyPr/>
          <a:lstStyle/>
          <a:p>
            <a:r>
              <a:rPr lang="en-IN" dirty="0">
                <a:latin typeface="Times New Roman" panose="02020603050405020304" pitchFamily="18" charset="0"/>
                <a:cs typeface="Times New Roman" panose="02020603050405020304" pitchFamily="18" charset="0"/>
              </a:rPr>
              <a:t>Bill of Material</a:t>
            </a:r>
          </a:p>
        </p:txBody>
      </p:sp>
      <p:pic>
        <p:nvPicPr>
          <p:cNvPr id="1026" name="Picture 2">
            <a:extLst>
              <a:ext uri="{FF2B5EF4-FFF2-40B4-BE49-F238E27FC236}">
                <a16:creationId xmlns:a16="http://schemas.microsoft.com/office/drawing/2014/main" id="{F43DE04D-6FE1-E666-8BF4-C92C4B5F5C8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rot="10800000">
            <a:off x="1097280" y="2727460"/>
            <a:ext cx="1800000" cy="1800000"/>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a:extLst>
              <a:ext uri="{FF2B5EF4-FFF2-40B4-BE49-F238E27FC236}">
                <a16:creationId xmlns:a16="http://schemas.microsoft.com/office/drawing/2014/main" id="{75E10F16-988C-0FEC-B29C-8A681CF71D1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204480" y="2757940"/>
            <a:ext cx="1800000" cy="1800000"/>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a:extLst>
              <a:ext uri="{FF2B5EF4-FFF2-40B4-BE49-F238E27FC236}">
                <a16:creationId xmlns:a16="http://schemas.microsoft.com/office/drawing/2014/main" id="{996EE206-EF1F-1168-A9AE-AD6917147A63}"/>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326130" y="2747780"/>
            <a:ext cx="1800000" cy="1800000"/>
          </a:xfrm>
          <a:prstGeom prst="rect">
            <a:avLst/>
          </a:prstGeom>
          <a:noFill/>
          <a:extLst>
            <a:ext uri="{909E8E84-426E-40DD-AFC4-6F175D3DCCD1}">
              <a14:hiddenFill xmlns:a14="http://schemas.microsoft.com/office/drawing/2010/main">
                <a:solidFill>
                  <a:srgbClr val="FFFFFF"/>
                </a:solidFill>
              </a14:hiddenFill>
            </a:ext>
          </a:extLst>
        </p:spPr>
      </p:pic>
      <p:pic>
        <p:nvPicPr>
          <p:cNvPr id="1032" name="Picture 8">
            <a:extLst>
              <a:ext uri="{FF2B5EF4-FFF2-40B4-BE49-F238E27FC236}">
                <a16:creationId xmlns:a16="http://schemas.microsoft.com/office/drawing/2014/main" id="{9175AD1D-F39E-8A95-FE7F-A18ECA6344D3}"/>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9320800" y="2707140"/>
            <a:ext cx="1800000" cy="1800000"/>
          </a:xfrm>
          <a:prstGeom prst="rect">
            <a:avLst/>
          </a:prstGeom>
          <a:noFill/>
          <a:extLst>
            <a:ext uri="{909E8E84-426E-40DD-AFC4-6F175D3DCCD1}">
              <a14:hiddenFill xmlns:a14="http://schemas.microsoft.com/office/drawing/2010/main">
                <a:solidFill>
                  <a:srgbClr val="FFFFFF"/>
                </a:solidFill>
              </a14:hiddenFill>
            </a:ext>
          </a:extLst>
        </p:spPr>
      </p:pic>
      <p:pic>
        <p:nvPicPr>
          <p:cNvPr id="2058" name="Picture 10">
            <a:extLst>
              <a:ext uri="{FF2B5EF4-FFF2-40B4-BE49-F238E27FC236}">
                <a16:creationId xmlns:a16="http://schemas.microsoft.com/office/drawing/2014/main" id="{1D69AEC7-0843-64FC-E9C8-E3CEBBBF9769}"/>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rot="10800000">
            <a:off x="5237570" y="2757940"/>
            <a:ext cx="1800000" cy="1800000"/>
          </a:xfrm>
          <a:prstGeom prst="rect">
            <a:avLst/>
          </a:prstGeom>
          <a:noFill/>
          <a:extLst>
            <a:ext uri="{909E8E84-426E-40DD-AFC4-6F175D3DCCD1}">
              <a14:hiddenFill xmlns:a14="http://schemas.microsoft.com/office/drawing/2010/main">
                <a:solidFill>
                  <a:srgbClr val="FFFFFF"/>
                </a:solidFill>
              </a14:hiddenFill>
            </a:ext>
          </a:extLst>
        </p:spPr>
      </p:pic>
      <p:sp>
        <p:nvSpPr>
          <p:cNvPr id="24" name="TextBox 23">
            <a:extLst>
              <a:ext uri="{FF2B5EF4-FFF2-40B4-BE49-F238E27FC236}">
                <a16:creationId xmlns:a16="http://schemas.microsoft.com/office/drawing/2014/main" id="{082FD157-B071-B8D9-0251-7CF5E2F7CC1B}"/>
              </a:ext>
            </a:extLst>
          </p:cNvPr>
          <p:cNvSpPr txBox="1"/>
          <p:nvPr/>
        </p:nvSpPr>
        <p:spPr>
          <a:xfrm>
            <a:off x="1097280" y="4643120"/>
            <a:ext cx="1800000" cy="553998"/>
          </a:xfrm>
          <a:prstGeom prst="rect">
            <a:avLst/>
          </a:prstGeom>
          <a:noFill/>
        </p:spPr>
        <p:txBody>
          <a:bodyPr wrap="square" rtlCol="0">
            <a:spAutoFit/>
          </a:bodyPr>
          <a:lstStyle/>
          <a:p>
            <a:r>
              <a:rPr lang="en-US" sz="1000" b="0" i="0" u="none" strike="noStrike" dirty="0">
                <a:solidFill>
                  <a:srgbClr val="29292A"/>
                </a:solidFill>
                <a:effectLst/>
                <a:latin typeface="Heebo" panose="020F0502020204030204" pitchFamily="2" charset="-79"/>
                <a:cs typeface="Heebo" panose="020F0502020204030204" pitchFamily="2" charset="-79"/>
              </a:rPr>
              <a:t>Arduino UNO R3 DIP Board with USB Cable</a:t>
            </a:r>
          </a:p>
          <a:p>
            <a:endParaRPr lang="en-IN" sz="1000" dirty="0"/>
          </a:p>
        </p:txBody>
      </p:sp>
      <p:sp>
        <p:nvSpPr>
          <p:cNvPr id="25" name="TextBox 24">
            <a:extLst>
              <a:ext uri="{FF2B5EF4-FFF2-40B4-BE49-F238E27FC236}">
                <a16:creationId xmlns:a16="http://schemas.microsoft.com/office/drawing/2014/main" id="{8CD4E732-4787-ADF7-7895-DBA61E22A9A8}"/>
              </a:ext>
            </a:extLst>
          </p:cNvPr>
          <p:cNvSpPr txBox="1"/>
          <p:nvPr/>
        </p:nvSpPr>
        <p:spPr>
          <a:xfrm>
            <a:off x="3129280" y="4658638"/>
            <a:ext cx="1800000" cy="553998"/>
          </a:xfrm>
          <a:prstGeom prst="rect">
            <a:avLst/>
          </a:prstGeom>
          <a:noFill/>
        </p:spPr>
        <p:txBody>
          <a:bodyPr wrap="square" rtlCol="0">
            <a:spAutoFit/>
          </a:bodyPr>
          <a:lstStyle/>
          <a:p>
            <a:r>
              <a:rPr lang="en-US" sz="1000" b="0" i="0" u="none" strike="noStrike" dirty="0">
                <a:solidFill>
                  <a:srgbClr val="29292A"/>
                </a:solidFill>
                <a:effectLst/>
                <a:latin typeface="Heebo" panose="020F0502020204030204" pitchFamily="2" charset="-79"/>
                <a:cs typeface="Heebo" panose="020F0502020204030204" pitchFamily="2" charset="-79"/>
              </a:rPr>
              <a:t>Arduino UNO R3 DIP Board with USB Cable</a:t>
            </a:r>
          </a:p>
          <a:p>
            <a:endParaRPr lang="en-IN" sz="1000" dirty="0"/>
          </a:p>
        </p:txBody>
      </p:sp>
      <p:sp>
        <p:nvSpPr>
          <p:cNvPr id="26" name="TextBox 25">
            <a:extLst>
              <a:ext uri="{FF2B5EF4-FFF2-40B4-BE49-F238E27FC236}">
                <a16:creationId xmlns:a16="http://schemas.microsoft.com/office/drawing/2014/main" id="{0A0AA27A-598B-25BF-AA02-8E558723F24B}"/>
              </a:ext>
            </a:extLst>
          </p:cNvPr>
          <p:cNvSpPr txBox="1"/>
          <p:nvPr/>
        </p:nvSpPr>
        <p:spPr>
          <a:xfrm>
            <a:off x="7326130" y="4658638"/>
            <a:ext cx="1800000" cy="553998"/>
          </a:xfrm>
          <a:prstGeom prst="rect">
            <a:avLst/>
          </a:prstGeom>
          <a:noFill/>
        </p:spPr>
        <p:txBody>
          <a:bodyPr wrap="square" rtlCol="0">
            <a:spAutoFit/>
          </a:bodyPr>
          <a:lstStyle/>
          <a:p>
            <a:pPr algn="l" fontAlgn="base"/>
            <a:r>
              <a:rPr lang="en-IN" sz="1000" b="0" i="0" u="none" strike="noStrike" dirty="0">
                <a:solidFill>
                  <a:srgbClr val="29292A"/>
                </a:solidFill>
                <a:effectLst/>
                <a:latin typeface="Heebo" pitchFamily="2" charset="-79"/>
                <a:cs typeface="Heebo" pitchFamily="2" charset="-79"/>
              </a:rPr>
              <a:t>16×2 LCD Display</a:t>
            </a:r>
          </a:p>
          <a:p>
            <a:br>
              <a:rPr lang="en-IN" sz="1000" b="0" i="0" dirty="0">
                <a:solidFill>
                  <a:srgbClr val="DDDDDD"/>
                </a:solidFill>
                <a:effectLst/>
                <a:latin typeface="Heebo" pitchFamily="2" charset="-79"/>
                <a:cs typeface="Heebo" pitchFamily="2" charset="-79"/>
              </a:rPr>
            </a:br>
            <a:endParaRPr lang="en-IN" sz="1000" dirty="0"/>
          </a:p>
        </p:txBody>
      </p:sp>
      <p:sp>
        <p:nvSpPr>
          <p:cNvPr id="27" name="TextBox 26">
            <a:extLst>
              <a:ext uri="{FF2B5EF4-FFF2-40B4-BE49-F238E27FC236}">
                <a16:creationId xmlns:a16="http://schemas.microsoft.com/office/drawing/2014/main" id="{81C81737-B7E4-C7A0-29A9-4557828E4E15}"/>
              </a:ext>
            </a:extLst>
          </p:cNvPr>
          <p:cNvSpPr txBox="1"/>
          <p:nvPr/>
        </p:nvSpPr>
        <p:spPr>
          <a:xfrm>
            <a:off x="5237570" y="4634196"/>
            <a:ext cx="1800000" cy="553998"/>
          </a:xfrm>
          <a:prstGeom prst="rect">
            <a:avLst/>
          </a:prstGeom>
          <a:noFill/>
        </p:spPr>
        <p:txBody>
          <a:bodyPr wrap="square" rtlCol="0">
            <a:spAutoFit/>
          </a:bodyPr>
          <a:lstStyle/>
          <a:p>
            <a:pPr algn="l" fontAlgn="base"/>
            <a:r>
              <a:rPr lang="en-IN" sz="1000" b="0" i="0" u="none" strike="noStrike" dirty="0">
                <a:solidFill>
                  <a:srgbClr val="29292A"/>
                </a:solidFill>
                <a:effectLst/>
                <a:latin typeface="Heebo" pitchFamily="2" charset="-79"/>
                <a:cs typeface="Heebo" pitchFamily="2" charset="-79"/>
              </a:rPr>
              <a:t>Hard Jumper Wire 1 meter</a:t>
            </a:r>
          </a:p>
          <a:p>
            <a:br>
              <a:rPr lang="en-IN" sz="1000" b="0" i="0" dirty="0">
                <a:solidFill>
                  <a:srgbClr val="DDDDDD"/>
                </a:solidFill>
                <a:effectLst/>
                <a:latin typeface="Heebo" pitchFamily="2" charset="-79"/>
                <a:cs typeface="Heebo" pitchFamily="2" charset="-79"/>
              </a:rPr>
            </a:br>
            <a:endParaRPr lang="en-IN" sz="1000" dirty="0"/>
          </a:p>
        </p:txBody>
      </p:sp>
      <p:sp>
        <p:nvSpPr>
          <p:cNvPr id="28" name="TextBox 27">
            <a:extLst>
              <a:ext uri="{FF2B5EF4-FFF2-40B4-BE49-F238E27FC236}">
                <a16:creationId xmlns:a16="http://schemas.microsoft.com/office/drawing/2014/main" id="{2FE5C09D-E76C-B787-0751-D186992DF333}"/>
              </a:ext>
            </a:extLst>
          </p:cNvPr>
          <p:cNvSpPr txBox="1"/>
          <p:nvPr/>
        </p:nvSpPr>
        <p:spPr>
          <a:xfrm>
            <a:off x="9294720" y="4643120"/>
            <a:ext cx="1800000" cy="553998"/>
          </a:xfrm>
          <a:prstGeom prst="rect">
            <a:avLst/>
          </a:prstGeom>
          <a:noFill/>
        </p:spPr>
        <p:txBody>
          <a:bodyPr wrap="square" rtlCol="0">
            <a:spAutoFit/>
          </a:bodyPr>
          <a:lstStyle/>
          <a:p>
            <a:pPr algn="l" fontAlgn="base"/>
            <a:r>
              <a:rPr lang="en-IN" sz="1000" b="0" i="0" u="none" strike="noStrike" dirty="0">
                <a:solidFill>
                  <a:srgbClr val="29292A"/>
                </a:solidFill>
                <a:effectLst/>
                <a:latin typeface="Heebo" pitchFamily="2" charset="-79"/>
                <a:cs typeface="Heebo" pitchFamily="2" charset="-79"/>
              </a:rPr>
              <a:t>Turbidity Sensor Module</a:t>
            </a:r>
          </a:p>
          <a:p>
            <a:br>
              <a:rPr lang="en-IN" sz="1000" b="0" i="0" dirty="0">
                <a:solidFill>
                  <a:srgbClr val="DDDDDD"/>
                </a:solidFill>
                <a:effectLst/>
                <a:latin typeface="Heebo" pitchFamily="2" charset="-79"/>
                <a:cs typeface="Heebo" pitchFamily="2" charset="-79"/>
              </a:rPr>
            </a:br>
            <a:endParaRPr lang="en-IN" sz="1000" dirty="0"/>
          </a:p>
        </p:txBody>
      </p:sp>
    </p:spTree>
    <p:extLst>
      <p:ext uri="{BB962C8B-B14F-4D97-AF65-F5344CB8AC3E}">
        <p14:creationId xmlns:p14="http://schemas.microsoft.com/office/powerpoint/2010/main" val="328943589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F9A023-8F74-E3B7-81B0-A8DB71D111F9}"/>
              </a:ext>
            </a:extLst>
          </p:cNvPr>
          <p:cNvSpPr>
            <a:spLocks noGrp="1"/>
          </p:cNvSpPr>
          <p:nvPr>
            <p:ph type="title"/>
          </p:nvPr>
        </p:nvSpPr>
        <p:spPr/>
        <p:txBody>
          <a:bodyPr/>
          <a:lstStyle/>
          <a:p>
            <a:r>
              <a:rPr lang="en-IN" dirty="0">
                <a:latin typeface="Times New Roman" panose="02020603050405020304" pitchFamily="18" charset="0"/>
                <a:cs typeface="Times New Roman" panose="02020603050405020304" pitchFamily="18" charset="0"/>
              </a:rPr>
              <a:t>Bill of Material</a:t>
            </a:r>
          </a:p>
        </p:txBody>
      </p:sp>
      <p:pic>
        <p:nvPicPr>
          <p:cNvPr id="2050" name="Picture 2">
            <a:extLst>
              <a:ext uri="{FF2B5EF4-FFF2-40B4-BE49-F238E27FC236}">
                <a16:creationId xmlns:a16="http://schemas.microsoft.com/office/drawing/2014/main" id="{E8A6A413-CD88-6EDA-BFB9-9D31B31A4312}"/>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1097280" y="2648903"/>
            <a:ext cx="1800000" cy="1800000"/>
          </a:xfrm>
          <a:prstGeom prst="rect">
            <a:avLst/>
          </a:prstGeom>
          <a:noFill/>
          <a:extLst>
            <a:ext uri="{909E8E84-426E-40DD-AFC4-6F175D3DCCD1}">
              <a14:hiddenFill xmlns:a14="http://schemas.microsoft.com/office/drawing/2010/main">
                <a:solidFill>
                  <a:srgbClr val="FFFFFF"/>
                </a:solidFill>
              </a14:hiddenFill>
            </a:ext>
          </a:extLst>
        </p:spPr>
      </p:pic>
      <p:pic>
        <p:nvPicPr>
          <p:cNvPr id="2052" name="Picture 4">
            <a:extLst>
              <a:ext uri="{FF2B5EF4-FFF2-40B4-BE49-F238E27FC236}">
                <a16:creationId xmlns:a16="http://schemas.microsoft.com/office/drawing/2014/main" id="{FCB73B7F-0C00-C714-3FB9-7D846F8B45F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rot="10800000">
            <a:off x="3088730" y="2648903"/>
            <a:ext cx="1800000" cy="1800000"/>
          </a:xfrm>
          <a:prstGeom prst="rect">
            <a:avLst/>
          </a:prstGeom>
          <a:noFill/>
          <a:extLst>
            <a:ext uri="{909E8E84-426E-40DD-AFC4-6F175D3DCCD1}">
              <a14:hiddenFill xmlns:a14="http://schemas.microsoft.com/office/drawing/2010/main">
                <a:solidFill>
                  <a:srgbClr val="FFFFFF"/>
                </a:solidFill>
              </a14:hiddenFill>
            </a:ext>
          </a:extLst>
        </p:spPr>
      </p:pic>
      <p:pic>
        <p:nvPicPr>
          <p:cNvPr id="2054" name="Picture 6">
            <a:extLst>
              <a:ext uri="{FF2B5EF4-FFF2-40B4-BE49-F238E27FC236}">
                <a16:creationId xmlns:a16="http://schemas.microsoft.com/office/drawing/2014/main" id="{332EC4B0-C373-FA8F-D061-4935ACD96FD3}"/>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224740" y="2648903"/>
            <a:ext cx="1800000" cy="1800000"/>
          </a:xfrm>
          <a:prstGeom prst="rect">
            <a:avLst/>
          </a:prstGeom>
          <a:noFill/>
          <a:extLst>
            <a:ext uri="{909E8E84-426E-40DD-AFC4-6F175D3DCCD1}">
              <a14:hiddenFill xmlns:a14="http://schemas.microsoft.com/office/drawing/2010/main">
                <a:solidFill>
                  <a:srgbClr val="FFFFFF"/>
                </a:solidFill>
              </a14:hiddenFill>
            </a:ext>
          </a:extLst>
        </p:spPr>
      </p:pic>
      <p:pic>
        <p:nvPicPr>
          <p:cNvPr id="2060" name="Picture 12">
            <a:extLst>
              <a:ext uri="{FF2B5EF4-FFF2-40B4-BE49-F238E27FC236}">
                <a16:creationId xmlns:a16="http://schemas.microsoft.com/office/drawing/2014/main" id="{C1032FF8-5400-8661-4E8A-16A50EBA9F63}"/>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166340" y="2648903"/>
            <a:ext cx="1800000" cy="1800000"/>
          </a:xfrm>
          <a:prstGeom prst="rect">
            <a:avLst/>
          </a:prstGeom>
          <a:noFill/>
          <a:extLst>
            <a:ext uri="{909E8E84-426E-40DD-AFC4-6F175D3DCCD1}">
              <a14:hiddenFill xmlns:a14="http://schemas.microsoft.com/office/drawing/2010/main">
                <a:solidFill>
                  <a:srgbClr val="FFFFFF"/>
                </a:solidFill>
              </a14:hiddenFill>
            </a:ext>
          </a:extLst>
        </p:spPr>
      </p:pic>
      <p:pic>
        <p:nvPicPr>
          <p:cNvPr id="2062" name="Picture 14">
            <a:extLst>
              <a:ext uri="{FF2B5EF4-FFF2-40B4-BE49-F238E27FC236}">
                <a16:creationId xmlns:a16="http://schemas.microsoft.com/office/drawing/2014/main" id="{50938EC5-C3BC-6679-9E08-9FD1959B8F3B}"/>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rot="10800000">
            <a:off x="5067300" y="2648903"/>
            <a:ext cx="1800000" cy="1800000"/>
          </a:xfrm>
          <a:prstGeom prst="rect">
            <a:avLst/>
          </a:prstGeom>
          <a:noFill/>
          <a:extLst>
            <a:ext uri="{909E8E84-426E-40DD-AFC4-6F175D3DCCD1}">
              <a14:hiddenFill xmlns:a14="http://schemas.microsoft.com/office/drawing/2010/main">
                <a:solidFill>
                  <a:srgbClr val="FFFFFF"/>
                </a:solidFill>
              </a14:hiddenFill>
            </a:ext>
          </a:extLst>
        </p:spPr>
      </p:pic>
      <p:sp>
        <p:nvSpPr>
          <p:cNvPr id="8" name="TextBox 7">
            <a:extLst>
              <a:ext uri="{FF2B5EF4-FFF2-40B4-BE49-F238E27FC236}">
                <a16:creationId xmlns:a16="http://schemas.microsoft.com/office/drawing/2014/main" id="{D221E556-B586-8B09-E4BF-074A375798D1}"/>
              </a:ext>
            </a:extLst>
          </p:cNvPr>
          <p:cNvSpPr txBox="1"/>
          <p:nvPr/>
        </p:nvSpPr>
        <p:spPr>
          <a:xfrm>
            <a:off x="1097280" y="4572000"/>
            <a:ext cx="1800000" cy="707886"/>
          </a:xfrm>
          <a:prstGeom prst="rect">
            <a:avLst/>
          </a:prstGeom>
          <a:noFill/>
        </p:spPr>
        <p:txBody>
          <a:bodyPr wrap="square" rtlCol="0">
            <a:spAutoFit/>
          </a:bodyPr>
          <a:lstStyle/>
          <a:p>
            <a:pPr algn="l" fontAlgn="base"/>
            <a:r>
              <a:rPr lang="en-IN" sz="1000" b="0" i="0" u="none" strike="noStrike" dirty="0">
                <a:solidFill>
                  <a:srgbClr val="29292A"/>
                </a:solidFill>
                <a:effectLst/>
                <a:latin typeface="Heebo" pitchFamily="2" charset="-79"/>
                <a:cs typeface="Heebo" pitchFamily="2" charset="-79"/>
              </a:rPr>
              <a:t>10k Variable Resistor – 10k Potentiometer</a:t>
            </a:r>
          </a:p>
          <a:p>
            <a:br>
              <a:rPr lang="en-IN" sz="1000" b="0" i="0" dirty="0">
                <a:solidFill>
                  <a:srgbClr val="DDDDDD"/>
                </a:solidFill>
                <a:effectLst/>
                <a:latin typeface="Heebo" pitchFamily="2" charset="-79"/>
                <a:cs typeface="Heebo" pitchFamily="2" charset="-79"/>
              </a:rPr>
            </a:br>
            <a:endParaRPr lang="en-IN" sz="1000" dirty="0"/>
          </a:p>
        </p:txBody>
      </p:sp>
      <p:sp>
        <p:nvSpPr>
          <p:cNvPr id="10" name="TextBox 9">
            <a:extLst>
              <a:ext uri="{FF2B5EF4-FFF2-40B4-BE49-F238E27FC236}">
                <a16:creationId xmlns:a16="http://schemas.microsoft.com/office/drawing/2014/main" id="{B3EEE4EA-D2BB-9116-00E0-E5922E81E362}"/>
              </a:ext>
            </a:extLst>
          </p:cNvPr>
          <p:cNvSpPr txBox="1"/>
          <p:nvPr/>
        </p:nvSpPr>
        <p:spPr>
          <a:xfrm>
            <a:off x="7166340" y="4572000"/>
            <a:ext cx="1800000" cy="861774"/>
          </a:xfrm>
          <a:prstGeom prst="rect">
            <a:avLst/>
          </a:prstGeom>
          <a:noFill/>
        </p:spPr>
        <p:txBody>
          <a:bodyPr wrap="square" rtlCol="0">
            <a:spAutoFit/>
          </a:bodyPr>
          <a:lstStyle/>
          <a:p>
            <a:pPr algn="l" fontAlgn="base"/>
            <a:r>
              <a:rPr lang="en-US" sz="1000" b="0" i="0" u="none" strike="noStrike" dirty="0">
                <a:solidFill>
                  <a:srgbClr val="29292A"/>
                </a:solidFill>
                <a:effectLst/>
                <a:latin typeface="Heebo" pitchFamily="2" charset="-79"/>
                <a:cs typeface="Heebo" pitchFamily="2" charset="-79"/>
              </a:rPr>
              <a:t>9V Battery Snap Connector To DC Male Power Adapter Cable For Arduino</a:t>
            </a:r>
          </a:p>
          <a:p>
            <a:br>
              <a:rPr lang="en-US" sz="1000" b="0" i="0" dirty="0">
                <a:solidFill>
                  <a:srgbClr val="DDDDDD"/>
                </a:solidFill>
                <a:effectLst/>
                <a:latin typeface="Heebo" pitchFamily="2" charset="-79"/>
                <a:cs typeface="Heebo" pitchFamily="2" charset="-79"/>
              </a:rPr>
            </a:br>
            <a:endParaRPr lang="en-IN" sz="1000" dirty="0"/>
          </a:p>
        </p:txBody>
      </p:sp>
      <p:sp>
        <p:nvSpPr>
          <p:cNvPr id="12" name="TextBox 11">
            <a:extLst>
              <a:ext uri="{FF2B5EF4-FFF2-40B4-BE49-F238E27FC236}">
                <a16:creationId xmlns:a16="http://schemas.microsoft.com/office/drawing/2014/main" id="{0C236D2B-DF05-938A-0B3B-B3F134A9F1B5}"/>
              </a:ext>
            </a:extLst>
          </p:cNvPr>
          <p:cNvSpPr txBox="1"/>
          <p:nvPr/>
        </p:nvSpPr>
        <p:spPr>
          <a:xfrm>
            <a:off x="5196000" y="4598446"/>
            <a:ext cx="1800000" cy="553998"/>
          </a:xfrm>
          <a:prstGeom prst="rect">
            <a:avLst/>
          </a:prstGeom>
          <a:noFill/>
        </p:spPr>
        <p:txBody>
          <a:bodyPr wrap="square" rtlCol="0">
            <a:spAutoFit/>
          </a:bodyPr>
          <a:lstStyle/>
          <a:p>
            <a:pPr algn="l" fontAlgn="base"/>
            <a:r>
              <a:rPr lang="en-IN" sz="1000" b="0" i="0" u="none" strike="noStrike" dirty="0">
                <a:solidFill>
                  <a:srgbClr val="29292A"/>
                </a:solidFill>
                <a:effectLst/>
                <a:latin typeface="Heebo" pitchFamily="2" charset="-79"/>
                <a:cs typeface="Heebo" pitchFamily="2" charset="-79"/>
              </a:rPr>
              <a:t>9V Battery Module</a:t>
            </a:r>
          </a:p>
          <a:p>
            <a:br>
              <a:rPr lang="en-IN" sz="1000" b="0" i="0" dirty="0">
                <a:solidFill>
                  <a:srgbClr val="DDDDDD"/>
                </a:solidFill>
                <a:effectLst/>
                <a:latin typeface="Heebo" pitchFamily="2" charset="-79"/>
                <a:cs typeface="Heebo" pitchFamily="2" charset="-79"/>
              </a:rPr>
            </a:br>
            <a:endParaRPr lang="en-IN" sz="1000" dirty="0"/>
          </a:p>
        </p:txBody>
      </p:sp>
      <p:sp>
        <p:nvSpPr>
          <p:cNvPr id="14" name="TextBox 13">
            <a:extLst>
              <a:ext uri="{FF2B5EF4-FFF2-40B4-BE49-F238E27FC236}">
                <a16:creationId xmlns:a16="http://schemas.microsoft.com/office/drawing/2014/main" id="{1D1DF1D5-0D0A-73E0-32A7-841D5CF72536}"/>
              </a:ext>
            </a:extLst>
          </p:cNvPr>
          <p:cNvSpPr txBox="1"/>
          <p:nvPr/>
        </p:nvSpPr>
        <p:spPr>
          <a:xfrm>
            <a:off x="3088729" y="4572000"/>
            <a:ext cx="1800000" cy="707886"/>
          </a:xfrm>
          <a:prstGeom prst="rect">
            <a:avLst/>
          </a:prstGeom>
          <a:noFill/>
        </p:spPr>
        <p:txBody>
          <a:bodyPr wrap="square" rtlCol="0">
            <a:spAutoFit/>
          </a:bodyPr>
          <a:lstStyle/>
          <a:p>
            <a:pPr algn="l" fontAlgn="base"/>
            <a:r>
              <a:rPr lang="pt-BR" sz="1000" b="0" i="0" u="none" strike="noStrike" dirty="0">
                <a:solidFill>
                  <a:srgbClr val="29292A"/>
                </a:solidFill>
                <a:effectLst/>
                <a:latin typeface="Heebo" pitchFamily="2" charset="-79"/>
                <a:cs typeface="Heebo" pitchFamily="2" charset="-79"/>
              </a:rPr>
              <a:t>5 PC 100R / 100 Ohm Resistance</a:t>
            </a:r>
          </a:p>
          <a:p>
            <a:br>
              <a:rPr lang="pt-BR" sz="1000" b="0" i="0" dirty="0">
                <a:solidFill>
                  <a:srgbClr val="DDDDDD"/>
                </a:solidFill>
                <a:effectLst/>
                <a:latin typeface="Heebo" pitchFamily="2" charset="-79"/>
                <a:cs typeface="Heebo" pitchFamily="2" charset="-79"/>
              </a:rPr>
            </a:br>
            <a:endParaRPr lang="en-IN" sz="1000" dirty="0"/>
          </a:p>
        </p:txBody>
      </p:sp>
      <p:sp>
        <p:nvSpPr>
          <p:cNvPr id="16" name="TextBox 15">
            <a:extLst>
              <a:ext uri="{FF2B5EF4-FFF2-40B4-BE49-F238E27FC236}">
                <a16:creationId xmlns:a16="http://schemas.microsoft.com/office/drawing/2014/main" id="{A54EF178-DB7E-E68D-E029-796FF5F96999}"/>
              </a:ext>
            </a:extLst>
          </p:cNvPr>
          <p:cNvSpPr txBox="1"/>
          <p:nvPr/>
        </p:nvSpPr>
        <p:spPr>
          <a:xfrm>
            <a:off x="9273611" y="4578535"/>
            <a:ext cx="1800000" cy="707886"/>
          </a:xfrm>
          <a:prstGeom prst="rect">
            <a:avLst/>
          </a:prstGeom>
          <a:noFill/>
        </p:spPr>
        <p:txBody>
          <a:bodyPr wrap="square" rtlCol="0">
            <a:spAutoFit/>
          </a:bodyPr>
          <a:lstStyle/>
          <a:p>
            <a:pPr algn="l" fontAlgn="base"/>
            <a:r>
              <a:rPr lang="en-US" sz="1000" b="0" i="0" u="none" strike="noStrike" dirty="0">
                <a:solidFill>
                  <a:srgbClr val="29292A"/>
                </a:solidFill>
                <a:effectLst/>
                <a:latin typeface="Heebo" pitchFamily="2" charset="-79"/>
                <a:cs typeface="Heebo" pitchFamily="2" charset="-79"/>
              </a:rPr>
              <a:t>Male to Female Jumper Wires 10cm</a:t>
            </a:r>
          </a:p>
          <a:p>
            <a:br>
              <a:rPr lang="en-US" sz="1000" b="0" i="0" dirty="0">
                <a:solidFill>
                  <a:srgbClr val="DDDDDD"/>
                </a:solidFill>
                <a:effectLst/>
                <a:latin typeface="Heebo" pitchFamily="2" charset="-79"/>
                <a:cs typeface="Heebo" pitchFamily="2" charset="-79"/>
              </a:rPr>
            </a:br>
            <a:endParaRPr lang="en-IN" sz="1000" dirty="0"/>
          </a:p>
        </p:txBody>
      </p:sp>
    </p:spTree>
    <p:extLst>
      <p:ext uri="{BB962C8B-B14F-4D97-AF65-F5344CB8AC3E}">
        <p14:creationId xmlns:p14="http://schemas.microsoft.com/office/powerpoint/2010/main" val="147718774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051B46-33F8-529C-E9A3-6433487230DF}"/>
              </a:ext>
            </a:extLst>
          </p:cNvPr>
          <p:cNvSpPr>
            <a:spLocks noGrp="1"/>
          </p:cNvSpPr>
          <p:nvPr>
            <p:ph type="title"/>
          </p:nvPr>
        </p:nvSpPr>
        <p:spPr/>
        <p:txBody>
          <a:bodyPr/>
          <a:lstStyle/>
          <a:p>
            <a:r>
              <a:rPr lang="en-IN" dirty="0">
                <a:latin typeface="Times New Roman" panose="02020603050405020304" pitchFamily="18" charset="0"/>
                <a:cs typeface="Times New Roman" panose="02020603050405020304" pitchFamily="18" charset="0"/>
              </a:rPr>
              <a:t>Expected Outcomes</a:t>
            </a:r>
          </a:p>
        </p:txBody>
      </p:sp>
      <p:sp>
        <p:nvSpPr>
          <p:cNvPr id="3" name="Content Placeholder 2">
            <a:extLst>
              <a:ext uri="{FF2B5EF4-FFF2-40B4-BE49-F238E27FC236}">
                <a16:creationId xmlns:a16="http://schemas.microsoft.com/office/drawing/2014/main" id="{E41F8754-F292-D33D-EB59-F2F2EDE62686}"/>
              </a:ext>
            </a:extLst>
          </p:cNvPr>
          <p:cNvSpPr>
            <a:spLocks noGrp="1"/>
          </p:cNvSpPr>
          <p:nvPr>
            <p:ph idx="1"/>
          </p:nvPr>
        </p:nvSpPr>
        <p:spPr/>
        <p:txBody>
          <a:bodyPr/>
          <a:lstStyle/>
          <a:p>
            <a:pPr marL="0" indent="0" algn="l">
              <a:buNone/>
            </a:pPr>
            <a:endParaRPr lang="en-US" sz="200" b="1" dirty="0">
              <a:latin typeface="Times New Roman" panose="02020603050405020304" pitchFamily="18" charset="0"/>
              <a:cs typeface="Times New Roman" panose="02020603050405020304" pitchFamily="18" charset="0"/>
            </a:endParaRPr>
          </a:p>
          <a:p>
            <a:pPr algn="l">
              <a:buFont typeface="Wingdings" panose="05000000000000000000" pitchFamily="2" charset="2"/>
              <a:buChar char="Ø"/>
            </a:pPr>
            <a:r>
              <a:rPr lang="en-US" sz="1900" b="1" dirty="0">
                <a:latin typeface="Times New Roman" panose="02020603050405020304" pitchFamily="18" charset="0"/>
                <a:cs typeface="Times New Roman" panose="02020603050405020304" pitchFamily="18" charset="0"/>
              </a:rPr>
              <a:t> Upon completion, we anticipate the following outcomes:</a:t>
            </a:r>
            <a:endParaRPr lang="en-US" sz="800" b="1" dirty="0">
              <a:latin typeface="Times New Roman" panose="02020603050405020304" pitchFamily="18" charset="0"/>
              <a:cs typeface="Times New Roman" panose="02020603050405020304" pitchFamily="18" charset="0"/>
            </a:endParaRPr>
          </a:p>
          <a:p>
            <a:pPr marL="450342" indent="-285750">
              <a:buFont typeface="Arial" panose="020B0604020202020204" pitchFamily="34" charset="0"/>
              <a:buChar char="•"/>
            </a:pPr>
            <a:r>
              <a:rPr lang="en-US" sz="1800" dirty="0">
                <a:latin typeface="Times New Roman" panose="02020603050405020304" pitchFamily="18" charset="0"/>
                <a:cs typeface="Times New Roman" panose="02020603050405020304" pitchFamily="18" charset="0"/>
              </a:rPr>
              <a:t>Accurate measurement of turbidity levels in water samples.</a:t>
            </a:r>
          </a:p>
          <a:p>
            <a:pPr marL="450342" indent="-285750">
              <a:buFont typeface="Arial" panose="020B0604020202020204" pitchFamily="34" charset="0"/>
              <a:buChar char="•"/>
            </a:pPr>
            <a:r>
              <a:rPr lang="en-US" sz="1800" dirty="0">
                <a:latin typeface="Times New Roman" panose="02020603050405020304" pitchFamily="18" charset="0"/>
                <a:cs typeface="Times New Roman" panose="02020603050405020304" pitchFamily="18" charset="0"/>
              </a:rPr>
              <a:t>Real-time monitoring of water quality parameters.</a:t>
            </a:r>
          </a:p>
          <a:p>
            <a:pPr marL="450342" indent="-285750">
              <a:buFont typeface="Arial" panose="020B0604020202020204" pitchFamily="34" charset="0"/>
              <a:buChar char="•"/>
            </a:pPr>
            <a:r>
              <a:rPr lang="en-US" sz="1800" dirty="0">
                <a:latin typeface="Times New Roman" panose="02020603050405020304" pitchFamily="18" charset="0"/>
                <a:cs typeface="Times New Roman" panose="02020603050405020304" pitchFamily="18" charset="0"/>
              </a:rPr>
              <a:t>Enhanced decision-making capabilities for water management users.</a:t>
            </a:r>
          </a:p>
          <a:p>
            <a:endParaRPr lang="en-IN" dirty="0"/>
          </a:p>
        </p:txBody>
      </p:sp>
    </p:spTree>
    <p:extLst>
      <p:ext uri="{BB962C8B-B14F-4D97-AF65-F5344CB8AC3E}">
        <p14:creationId xmlns:p14="http://schemas.microsoft.com/office/powerpoint/2010/main" val="222949718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3F8795-44C1-912F-05BD-FE89CABFA5D8}"/>
              </a:ext>
            </a:extLst>
          </p:cNvPr>
          <p:cNvSpPr>
            <a:spLocks noGrp="1"/>
          </p:cNvSpPr>
          <p:nvPr>
            <p:ph type="title"/>
          </p:nvPr>
        </p:nvSpPr>
        <p:spPr/>
        <p:txBody>
          <a:bodyPr/>
          <a:lstStyle/>
          <a:p>
            <a:r>
              <a:rPr lang="en-IN" dirty="0">
                <a:latin typeface="Times New Roman" panose="02020603050405020304" pitchFamily="18" charset="0"/>
                <a:cs typeface="Times New Roman" panose="02020603050405020304" pitchFamily="18" charset="0"/>
              </a:rPr>
              <a:t>Conclusion</a:t>
            </a:r>
          </a:p>
        </p:txBody>
      </p:sp>
      <p:sp>
        <p:nvSpPr>
          <p:cNvPr id="3" name="Content Placeholder 2">
            <a:extLst>
              <a:ext uri="{FF2B5EF4-FFF2-40B4-BE49-F238E27FC236}">
                <a16:creationId xmlns:a16="http://schemas.microsoft.com/office/drawing/2014/main" id="{7C87264F-BEA6-68B4-24ED-E68791C8A433}"/>
              </a:ext>
            </a:extLst>
          </p:cNvPr>
          <p:cNvSpPr>
            <a:spLocks noGrp="1"/>
          </p:cNvSpPr>
          <p:nvPr>
            <p:ph idx="1"/>
          </p:nvPr>
        </p:nvSpPr>
        <p:spPr/>
        <p:txBody>
          <a:bodyPr>
            <a:normAutofit/>
          </a:bodyPr>
          <a:lstStyle/>
          <a:p>
            <a:pPr marL="800100" lvl="1" indent="-342900">
              <a:buFont typeface="Arial" panose="020B0604020202020204" pitchFamily="34" charset="0"/>
              <a:buChar char="•"/>
            </a:pPr>
            <a:r>
              <a:rPr lang="en-US" sz="1900" dirty="0">
                <a:latin typeface="Times New Roman" panose="02020603050405020304" pitchFamily="18" charset="0"/>
                <a:cs typeface="Times New Roman" panose="02020603050405020304" pitchFamily="18" charset="0"/>
              </a:rPr>
              <a:t>Our study aims to develop a user-friendly system for measuring water quality.</a:t>
            </a:r>
            <a:endParaRPr lang="en-IN" sz="19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24904943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6ABC00BD-178D-55BB-02A4-B0B28DEC5F5A}"/>
              </a:ext>
            </a:extLst>
          </p:cNvPr>
          <p:cNvSpPr>
            <a:spLocks noGrp="1"/>
          </p:cNvSpPr>
          <p:nvPr>
            <p:ph idx="1"/>
          </p:nvPr>
        </p:nvSpPr>
        <p:spPr>
          <a:xfrm>
            <a:off x="1097280" y="2394408"/>
            <a:ext cx="10058400" cy="3474686"/>
          </a:xfrm>
        </p:spPr>
        <p:txBody>
          <a:bodyPr>
            <a:normAutofit/>
          </a:bodyPr>
          <a:lstStyle/>
          <a:p>
            <a:pPr algn="ctr"/>
            <a:r>
              <a:rPr lang="en-US" sz="4800" b="1" dirty="0">
                <a:latin typeface="Times New Roman" panose="02020603050405020304" pitchFamily="18" charset="0"/>
                <a:cs typeface="Times New Roman" panose="02020603050405020304" pitchFamily="18" charset="0"/>
              </a:rPr>
              <a:t>Thank You</a:t>
            </a:r>
            <a:endParaRPr lang="en-IN" sz="48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69930829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7AC2E3-5EF4-3D6E-3474-CAE13ACB2027}"/>
              </a:ext>
            </a:extLst>
          </p:cNvPr>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O</a:t>
            </a:r>
            <a:r>
              <a:rPr lang="en-IN" dirty="0">
                <a:latin typeface="Times New Roman" panose="02020603050405020304" pitchFamily="18" charset="0"/>
                <a:cs typeface="Times New Roman" panose="02020603050405020304" pitchFamily="18" charset="0"/>
              </a:rPr>
              <a:t>utlines</a:t>
            </a:r>
          </a:p>
        </p:txBody>
      </p:sp>
      <p:sp>
        <p:nvSpPr>
          <p:cNvPr id="3" name="Content Placeholder 2">
            <a:extLst>
              <a:ext uri="{FF2B5EF4-FFF2-40B4-BE49-F238E27FC236}">
                <a16:creationId xmlns:a16="http://schemas.microsoft.com/office/drawing/2014/main" id="{EF831B5E-6646-FB68-F990-CB2342C72580}"/>
              </a:ext>
            </a:extLst>
          </p:cNvPr>
          <p:cNvSpPr>
            <a:spLocks noGrp="1"/>
          </p:cNvSpPr>
          <p:nvPr>
            <p:ph idx="1"/>
          </p:nvPr>
        </p:nvSpPr>
        <p:spPr/>
        <p:txBody>
          <a:bodyPr>
            <a:normAutofit/>
          </a:bodyPr>
          <a:lstStyle/>
          <a:p>
            <a:pPr marL="457200" indent="-457200">
              <a:buFont typeface="+mj-lt"/>
              <a:buAutoNum type="arabicPeriod"/>
            </a:pPr>
            <a:r>
              <a:rPr lang="en-IN" sz="2400" dirty="0">
                <a:latin typeface="Times New Roman" panose="02020603050405020304" pitchFamily="18" charset="0"/>
                <a:cs typeface="Times New Roman" panose="02020603050405020304" pitchFamily="18" charset="0"/>
              </a:rPr>
              <a:t>SAM Introduction and Principle</a:t>
            </a:r>
          </a:p>
          <a:p>
            <a:pPr marL="457200" indent="-457200">
              <a:buFont typeface="+mj-lt"/>
              <a:buAutoNum type="arabicPeriod"/>
            </a:pPr>
            <a:r>
              <a:rPr lang="en-IN" sz="2400" dirty="0">
                <a:latin typeface="Times New Roman" panose="02020603050405020304" pitchFamily="18" charset="0"/>
                <a:cs typeface="Times New Roman" panose="02020603050405020304" pitchFamily="18" charset="0"/>
              </a:rPr>
              <a:t>Objective</a:t>
            </a:r>
          </a:p>
          <a:p>
            <a:pPr marL="457200" indent="-457200">
              <a:buFont typeface="+mj-lt"/>
              <a:buAutoNum type="arabicPeriod"/>
            </a:pPr>
            <a:r>
              <a:rPr lang="en-IN" sz="2400" dirty="0">
                <a:latin typeface="Times New Roman" panose="02020603050405020304" pitchFamily="18" charset="0"/>
                <a:cs typeface="Times New Roman" panose="02020603050405020304" pitchFamily="18" charset="0"/>
              </a:rPr>
              <a:t>Meaning Of Turbidity</a:t>
            </a:r>
          </a:p>
          <a:p>
            <a:pPr marL="457200" indent="-457200">
              <a:buFont typeface="+mj-lt"/>
              <a:buAutoNum type="arabicPeriod"/>
            </a:pPr>
            <a:r>
              <a:rPr lang="en-IN" sz="2400" dirty="0">
                <a:latin typeface="Times New Roman" panose="02020603050405020304" pitchFamily="18" charset="0"/>
                <a:cs typeface="Times New Roman" panose="02020603050405020304" pitchFamily="18" charset="0"/>
              </a:rPr>
              <a:t>Reasons to use water</a:t>
            </a:r>
          </a:p>
          <a:p>
            <a:pPr marL="457200" indent="-457200">
              <a:buFont typeface="+mj-lt"/>
              <a:buAutoNum type="arabicPeriod"/>
            </a:pPr>
            <a:r>
              <a:rPr lang="en-IN" sz="2400" dirty="0">
                <a:latin typeface="Times New Roman" panose="02020603050405020304" pitchFamily="18" charset="0"/>
                <a:cs typeface="Times New Roman" panose="02020603050405020304" pitchFamily="18" charset="0"/>
              </a:rPr>
              <a:t>Methodology</a:t>
            </a:r>
          </a:p>
          <a:p>
            <a:pPr marL="457200" indent="-457200">
              <a:buFont typeface="+mj-lt"/>
              <a:buAutoNum type="arabicPeriod"/>
            </a:pPr>
            <a:r>
              <a:rPr lang="en-IN" sz="2400" dirty="0">
                <a:latin typeface="Times New Roman" panose="02020603050405020304" pitchFamily="18" charset="0"/>
                <a:cs typeface="Times New Roman" panose="02020603050405020304" pitchFamily="18" charset="0"/>
              </a:rPr>
              <a:t>Bill of material</a:t>
            </a:r>
          </a:p>
          <a:p>
            <a:pPr marL="457200" indent="-457200">
              <a:buFont typeface="+mj-lt"/>
              <a:buAutoNum type="arabicPeriod"/>
            </a:pPr>
            <a:r>
              <a:rPr lang="en-IN" sz="2400" dirty="0">
                <a:latin typeface="Times New Roman" panose="02020603050405020304" pitchFamily="18" charset="0"/>
                <a:cs typeface="Times New Roman" panose="02020603050405020304" pitchFamily="18" charset="0"/>
              </a:rPr>
              <a:t>Expected outcomes</a:t>
            </a:r>
          </a:p>
          <a:p>
            <a:pPr marL="457200" indent="-457200">
              <a:buFont typeface="+mj-lt"/>
              <a:buAutoNum type="arabicPeriod"/>
            </a:pPr>
            <a:r>
              <a:rPr lang="en-IN" sz="2400" dirty="0">
                <a:latin typeface="Times New Roman" panose="02020603050405020304" pitchFamily="18" charset="0"/>
                <a:cs typeface="Times New Roman" panose="02020603050405020304" pitchFamily="18" charset="0"/>
              </a:rPr>
              <a:t>Conclusion</a:t>
            </a:r>
          </a:p>
        </p:txBody>
      </p:sp>
    </p:spTree>
    <p:extLst>
      <p:ext uri="{BB962C8B-B14F-4D97-AF65-F5344CB8AC3E}">
        <p14:creationId xmlns:p14="http://schemas.microsoft.com/office/powerpoint/2010/main" val="274369087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89575D-2948-6539-3378-046656B5405A}"/>
              </a:ext>
            </a:extLst>
          </p:cNvPr>
          <p:cNvSpPr>
            <a:spLocks noGrp="1"/>
          </p:cNvSpPr>
          <p:nvPr>
            <p:ph type="title"/>
          </p:nvPr>
        </p:nvSpPr>
        <p:spPr/>
        <p:txBody>
          <a:bodyPr/>
          <a:lstStyle/>
          <a:p>
            <a:r>
              <a:rPr lang="en-IN" dirty="0">
                <a:latin typeface="Times New Roman" panose="02020603050405020304" pitchFamily="18" charset="0"/>
                <a:cs typeface="Times New Roman" panose="02020603050405020304" pitchFamily="18" charset="0"/>
              </a:rPr>
              <a:t>SAM Introduction and Principle</a:t>
            </a:r>
          </a:p>
        </p:txBody>
      </p:sp>
      <p:sp>
        <p:nvSpPr>
          <p:cNvPr id="3" name="Content Placeholder 2">
            <a:extLst>
              <a:ext uri="{FF2B5EF4-FFF2-40B4-BE49-F238E27FC236}">
                <a16:creationId xmlns:a16="http://schemas.microsoft.com/office/drawing/2014/main" id="{8B8DF2CB-BFA5-5F7F-817E-4EA57A9D2F36}"/>
              </a:ext>
            </a:extLst>
          </p:cNvPr>
          <p:cNvSpPr>
            <a:spLocks noGrp="1"/>
          </p:cNvSpPr>
          <p:nvPr>
            <p:ph idx="1"/>
          </p:nvPr>
        </p:nvSpPr>
        <p:spPr>
          <a:xfrm>
            <a:off x="1097280" y="1737360"/>
            <a:ext cx="10058400" cy="4131734"/>
          </a:xfrm>
        </p:spPr>
        <p:txBody>
          <a:bodyPr>
            <a:normAutofit fontScale="25000" lnSpcReduction="20000"/>
          </a:bodyPr>
          <a:lstStyle/>
          <a:p>
            <a:pPr>
              <a:lnSpc>
                <a:spcPct val="100000"/>
              </a:lnSpc>
              <a:buFont typeface="Wingdings" panose="05000000000000000000" pitchFamily="2" charset="2"/>
              <a:buChar char="Ø"/>
            </a:pPr>
            <a:r>
              <a:rPr lang="en-US" sz="7600" b="1" dirty="0">
                <a:latin typeface="Times New Roman" panose="02020603050405020304" pitchFamily="18" charset="0"/>
                <a:cs typeface="Times New Roman" panose="02020603050405020304" pitchFamily="18" charset="0"/>
              </a:rPr>
              <a:t> Introduction:</a:t>
            </a:r>
          </a:p>
          <a:p>
            <a:pPr marL="342900" indent="-342900">
              <a:lnSpc>
                <a:spcPct val="120000"/>
              </a:lnSpc>
              <a:buFont typeface="+mj-lt"/>
              <a:buAutoNum type="arabicPeriod"/>
            </a:pPr>
            <a:r>
              <a:rPr lang="en-US" sz="7600" dirty="0">
                <a:latin typeface="Times New Roman" panose="02020603050405020304" pitchFamily="18" charset="0"/>
                <a:cs typeface="Times New Roman" panose="02020603050405020304" pitchFamily="18" charset="0"/>
              </a:rPr>
              <a:t>Scanning Acoustic Microscopy (SAM) is a non-destructive imaging technique used to analyze the internal structure and properties of materials at micrometer and nanometer scales.</a:t>
            </a:r>
          </a:p>
          <a:p>
            <a:pPr marL="342900" indent="-342900">
              <a:lnSpc>
                <a:spcPct val="120000"/>
              </a:lnSpc>
              <a:buFont typeface="+mj-lt"/>
              <a:buAutoNum type="arabicPeriod"/>
            </a:pPr>
            <a:r>
              <a:rPr lang="en-US" sz="7600" dirty="0">
                <a:latin typeface="Times New Roman" panose="02020603050405020304" pitchFamily="18" charset="0"/>
                <a:cs typeface="Times New Roman" panose="02020603050405020304" pitchFamily="18" charset="0"/>
              </a:rPr>
              <a:t>It utilizes high-frequency ultrasound waves to inspect materials, providing detailed information about their internal features such as defects, microstructure, and material properties.</a:t>
            </a:r>
          </a:p>
          <a:p>
            <a:pPr>
              <a:lnSpc>
                <a:spcPct val="100000"/>
              </a:lnSpc>
              <a:buFont typeface="Wingdings" panose="05000000000000000000" pitchFamily="2" charset="2"/>
              <a:buChar char="Ø"/>
            </a:pPr>
            <a:r>
              <a:rPr lang="en-US" sz="7600" b="1" dirty="0">
                <a:latin typeface="Times New Roman" panose="02020603050405020304" pitchFamily="18" charset="0"/>
                <a:cs typeface="Times New Roman" panose="02020603050405020304" pitchFamily="18" charset="0"/>
              </a:rPr>
              <a:t> Principle:</a:t>
            </a:r>
          </a:p>
          <a:p>
            <a:pPr marL="342900" indent="-342900">
              <a:lnSpc>
                <a:spcPct val="120000"/>
              </a:lnSpc>
              <a:buFont typeface="+mj-lt"/>
              <a:buAutoNum type="arabicPeriod"/>
            </a:pPr>
            <a:r>
              <a:rPr lang="en-US" sz="7600" dirty="0">
                <a:latin typeface="Times New Roman" panose="02020603050405020304" pitchFamily="18" charset="0"/>
                <a:cs typeface="Times New Roman" panose="02020603050405020304" pitchFamily="18" charset="0"/>
              </a:rPr>
              <a:t>SAM operates on the principle of acoustic microscopy, where ultrasonic waves are generated and transmitted into the material being studied.</a:t>
            </a:r>
          </a:p>
          <a:p>
            <a:pPr marL="342900" indent="-342900">
              <a:lnSpc>
                <a:spcPct val="120000"/>
              </a:lnSpc>
              <a:buFont typeface="+mj-lt"/>
              <a:buAutoNum type="arabicPeriod"/>
            </a:pPr>
            <a:r>
              <a:rPr lang="en-US" sz="7600" dirty="0">
                <a:latin typeface="Times New Roman" panose="02020603050405020304" pitchFamily="18" charset="0"/>
                <a:cs typeface="Times New Roman" panose="02020603050405020304" pitchFamily="18" charset="0"/>
              </a:rPr>
              <a:t>A transducer generates high-frequency sound waves (typically in the range of tens to hundreds of megahertz), which are focused onto the sample surface.</a:t>
            </a:r>
          </a:p>
          <a:p>
            <a:pPr marL="342900" indent="-342900">
              <a:lnSpc>
                <a:spcPct val="120000"/>
              </a:lnSpc>
              <a:buFont typeface="+mj-lt"/>
              <a:buAutoNum type="arabicPeriod"/>
            </a:pPr>
            <a:r>
              <a:rPr lang="en-US" sz="7600" dirty="0">
                <a:latin typeface="Times New Roman" panose="02020603050405020304" pitchFamily="18" charset="0"/>
                <a:cs typeface="Times New Roman" panose="02020603050405020304" pitchFamily="18" charset="0"/>
              </a:rPr>
              <a:t>These sound waves travel through the material, and their interaction with internal features such as interfaces, inclusions, or defects causes reflection, scattering, or diffraction of the waves.</a:t>
            </a:r>
          </a:p>
        </p:txBody>
      </p:sp>
    </p:spTree>
    <p:extLst>
      <p:ext uri="{BB962C8B-B14F-4D97-AF65-F5344CB8AC3E}">
        <p14:creationId xmlns:p14="http://schemas.microsoft.com/office/powerpoint/2010/main" val="86490953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descr="Diagram of a diagram of a transducer&#10;&#10;Description automatically generated">
            <a:extLst>
              <a:ext uri="{FF2B5EF4-FFF2-40B4-BE49-F238E27FC236}">
                <a16:creationId xmlns:a16="http://schemas.microsoft.com/office/drawing/2014/main" id="{5E3E7529-B800-0111-8321-200BB2FA7F5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07916" y="483464"/>
            <a:ext cx="6201932" cy="5354229"/>
          </a:xfrm>
          <a:prstGeom prst="rect">
            <a:avLst/>
          </a:prstGeom>
        </p:spPr>
      </p:pic>
      <p:sp>
        <p:nvSpPr>
          <p:cNvPr id="10" name="Rectangle 9">
            <a:extLst>
              <a:ext uri="{FF2B5EF4-FFF2-40B4-BE49-F238E27FC236}">
                <a16:creationId xmlns:a16="http://schemas.microsoft.com/office/drawing/2014/main" id="{EAB6BDA8-6C10-B20D-3FEA-4A0E76AD95F7}"/>
              </a:ext>
            </a:extLst>
          </p:cNvPr>
          <p:cNvSpPr/>
          <p:nvPr/>
        </p:nvSpPr>
        <p:spPr>
          <a:xfrm>
            <a:off x="6919274" y="1206631"/>
            <a:ext cx="4619134" cy="1366887"/>
          </a:xfrm>
          <a:prstGeom prst="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1" name="TextBox 10">
            <a:extLst>
              <a:ext uri="{FF2B5EF4-FFF2-40B4-BE49-F238E27FC236}">
                <a16:creationId xmlns:a16="http://schemas.microsoft.com/office/drawing/2014/main" id="{6D72A697-F2C8-9F2C-4FCD-47DB2EBB7996}"/>
              </a:ext>
            </a:extLst>
          </p:cNvPr>
          <p:cNvSpPr txBox="1"/>
          <p:nvPr/>
        </p:nvSpPr>
        <p:spPr>
          <a:xfrm>
            <a:off x="698490" y="5914476"/>
            <a:ext cx="3688189" cy="307777"/>
          </a:xfrm>
          <a:prstGeom prst="rect">
            <a:avLst/>
          </a:prstGeom>
          <a:noFill/>
        </p:spPr>
        <p:txBody>
          <a:bodyPr wrap="none" rtlCol="0">
            <a:spAutoFit/>
          </a:bodyPr>
          <a:lstStyle/>
          <a:p>
            <a:r>
              <a:rPr lang="en-GB" sz="1400" dirty="0"/>
              <a:t>https://www.mdpi.com/1424-8220/19/22/4868</a:t>
            </a:r>
          </a:p>
        </p:txBody>
      </p:sp>
      <p:sp>
        <p:nvSpPr>
          <p:cNvPr id="2" name="TextBox 1">
            <a:extLst>
              <a:ext uri="{FF2B5EF4-FFF2-40B4-BE49-F238E27FC236}">
                <a16:creationId xmlns:a16="http://schemas.microsoft.com/office/drawing/2014/main" id="{F57521B0-7CE5-0237-B3C0-CA8738546F9D}"/>
              </a:ext>
            </a:extLst>
          </p:cNvPr>
          <p:cNvSpPr txBox="1"/>
          <p:nvPr/>
        </p:nvSpPr>
        <p:spPr>
          <a:xfrm>
            <a:off x="7504037" y="2573518"/>
            <a:ext cx="4149700" cy="2139047"/>
          </a:xfrm>
          <a:prstGeom prst="rect">
            <a:avLst/>
          </a:prstGeom>
          <a:noFill/>
        </p:spPr>
        <p:txBody>
          <a:bodyPr wrap="square" rtlCol="0">
            <a:spAutoFit/>
          </a:bodyPr>
          <a:lstStyle/>
          <a:p>
            <a:r>
              <a:rPr lang="en-GB" sz="1900" dirty="0">
                <a:latin typeface="Times New Roman" panose="02020603050405020304" pitchFamily="18" charset="0"/>
                <a:cs typeface="Times New Roman" panose="02020603050405020304" pitchFamily="18" charset="0"/>
              </a:rPr>
              <a:t>Transducer emits ultrasonic waves into the direction of material, waves hit the surface externally and internally and reflect back to the transducer.</a:t>
            </a:r>
          </a:p>
          <a:p>
            <a:endParaRPr lang="en-GB" sz="1900" dirty="0">
              <a:latin typeface="Times New Roman" panose="02020603050405020304" pitchFamily="18" charset="0"/>
              <a:cs typeface="Times New Roman" panose="02020603050405020304" pitchFamily="18" charset="0"/>
            </a:endParaRPr>
          </a:p>
          <a:p>
            <a:r>
              <a:rPr lang="en-GB" sz="1900" dirty="0">
                <a:latin typeface="Times New Roman" panose="02020603050405020304" pitchFamily="18" charset="0"/>
                <a:cs typeface="Times New Roman" panose="02020603050405020304" pitchFamily="18" charset="0"/>
              </a:rPr>
              <a:t>Echoes are created and are being read by sensor.</a:t>
            </a:r>
          </a:p>
        </p:txBody>
      </p:sp>
    </p:spTree>
    <p:extLst>
      <p:ext uri="{BB962C8B-B14F-4D97-AF65-F5344CB8AC3E}">
        <p14:creationId xmlns:p14="http://schemas.microsoft.com/office/powerpoint/2010/main" val="208289553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EAB6BDA8-6C10-B20D-3FEA-4A0E76AD95F7}"/>
              </a:ext>
            </a:extLst>
          </p:cNvPr>
          <p:cNvSpPr/>
          <p:nvPr/>
        </p:nvSpPr>
        <p:spPr>
          <a:xfrm>
            <a:off x="6919274" y="1206631"/>
            <a:ext cx="4619134" cy="1366887"/>
          </a:xfrm>
          <a:prstGeom prst="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2" name="TextBox 1">
            <a:extLst>
              <a:ext uri="{FF2B5EF4-FFF2-40B4-BE49-F238E27FC236}">
                <a16:creationId xmlns:a16="http://schemas.microsoft.com/office/drawing/2014/main" id="{F57521B0-7CE5-0237-B3C0-CA8738546F9D}"/>
              </a:ext>
            </a:extLst>
          </p:cNvPr>
          <p:cNvSpPr txBox="1"/>
          <p:nvPr/>
        </p:nvSpPr>
        <p:spPr>
          <a:xfrm>
            <a:off x="8701242" y="2055044"/>
            <a:ext cx="3138825" cy="2723823"/>
          </a:xfrm>
          <a:prstGeom prst="rect">
            <a:avLst/>
          </a:prstGeom>
          <a:noFill/>
        </p:spPr>
        <p:txBody>
          <a:bodyPr wrap="square" rtlCol="0">
            <a:spAutoFit/>
          </a:bodyPr>
          <a:lstStyle/>
          <a:p>
            <a:r>
              <a:rPr lang="en-GB" sz="1900" dirty="0">
                <a:latin typeface="Times New Roman" panose="02020603050405020304" pitchFamily="18" charset="0"/>
                <a:cs typeface="Times New Roman" panose="02020603050405020304" pitchFamily="18" charset="0"/>
              </a:rPr>
              <a:t>Generally, it handles advanced image analysis, provides a defect detection functionality,</a:t>
            </a:r>
          </a:p>
          <a:p>
            <a:r>
              <a:rPr lang="en-GB" sz="1900" dirty="0">
                <a:latin typeface="Times New Roman" panose="02020603050405020304" pitchFamily="18" charset="0"/>
                <a:cs typeface="Times New Roman" panose="02020603050405020304" pitchFamily="18" charset="0"/>
              </a:rPr>
              <a:t>size and position analysis.</a:t>
            </a:r>
          </a:p>
          <a:p>
            <a:endParaRPr lang="en-GB" sz="1900" dirty="0">
              <a:latin typeface="Times New Roman" panose="02020603050405020304" pitchFamily="18" charset="0"/>
              <a:cs typeface="Times New Roman" panose="02020603050405020304" pitchFamily="18" charset="0"/>
            </a:endParaRPr>
          </a:p>
          <a:p>
            <a:r>
              <a:rPr lang="en-GB" sz="1900" dirty="0">
                <a:latin typeface="Times New Roman" panose="02020603050405020304" pitchFamily="18" charset="0"/>
                <a:cs typeface="Times New Roman" panose="02020603050405020304" pitchFamily="18" charset="0"/>
              </a:rPr>
              <a:t>A-scans, B-scans and C-scans.</a:t>
            </a:r>
          </a:p>
          <a:p>
            <a:endParaRPr lang="en-GB" sz="1900" dirty="0">
              <a:latin typeface="Times New Roman" panose="02020603050405020304" pitchFamily="18" charset="0"/>
              <a:cs typeface="Times New Roman" panose="02020603050405020304" pitchFamily="18" charset="0"/>
            </a:endParaRPr>
          </a:p>
          <a:p>
            <a:r>
              <a:rPr lang="en-GB" sz="1900" dirty="0">
                <a:latin typeface="Times New Roman" panose="02020603050405020304" pitchFamily="18" charset="0"/>
                <a:cs typeface="Times New Roman" panose="02020603050405020304" pitchFamily="18" charset="0"/>
              </a:rPr>
              <a:t>Serves as a main conjunction tool with SAM equipment.</a:t>
            </a:r>
          </a:p>
        </p:txBody>
      </p:sp>
      <p:pic>
        <p:nvPicPr>
          <p:cNvPr id="4" name="Picture 3">
            <a:extLst>
              <a:ext uri="{FF2B5EF4-FFF2-40B4-BE49-F238E27FC236}">
                <a16:creationId xmlns:a16="http://schemas.microsoft.com/office/drawing/2014/main" id="{876C25C7-6347-4E17-9923-66C32C17236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53592" y="1442978"/>
            <a:ext cx="7414532" cy="4174041"/>
          </a:xfrm>
          <a:prstGeom prst="rect">
            <a:avLst/>
          </a:prstGeom>
        </p:spPr>
      </p:pic>
      <p:sp>
        <p:nvSpPr>
          <p:cNvPr id="5" name="TextBox 4">
            <a:extLst>
              <a:ext uri="{FF2B5EF4-FFF2-40B4-BE49-F238E27FC236}">
                <a16:creationId xmlns:a16="http://schemas.microsoft.com/office/drawing/2014/main" id="{B390213C-0CCB-C087-56E4-06F8C6925791}"/>
              </a:ext>
            </a:extLst>
          </p:cNvPr>
          <p:cNvSpPr txBox="1"/>
          <p:nvPr/>
        </p:nvSpPr>
        <p:spPr>
          <a:xfrm>
            <a:off x="653592" y="738296"/>
            <a:ext cx="4870515" cy="461665"/>
          </a:xfrm>
          <a:prstGeom prst="rect">
            <a:avLst/>
          </a:prstGeom>
          <a:noFill/>
        </p:spPr>
        <p:txBody>
          <a:bodyPr wrap="square" rtlCol="0">
            <a:spAutoFit/>
          </a:bodyPr>
          <a:lstStyle/>
          <a:p>
            <a:r>
              <a:rPr lang="en-GB" sz="2400" dirty="0">
                <a:latin typeface="Times New Roman" panose="02020603050405020304" pitchFamily="18" charset="0"/>
                <a:cs typeface="Times New Roman" panose="02020603050405020304" pitchFamily="18" charset="0"/>
              </a:rPr>
              <a:t>Software: SAM =&gt; </a:t>
            </a:r>
            <a:r>
              <a:rPr lang="en-GB" sz="2400" dirty="0" err="1">
                <a:latin typeface="Times New Roman" panose="02020603050405020304" pitchFamily="18" charset="0"/>
                <a:cs typeface="Times New Roman" panose="02020603050405020304" pitchFamily="18" charset="0"/>
              </a:rPr>
              <a:t>WinSAM</a:t>
            </a:r>
            <a:endParaRPr lang="en-GB" sz="24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09001984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F9A023-8F74-E3B7-81B0-A8DB71D111F9}"/>
              </a:ext>
            </a:extLst>
          </p:cNvPr>
          <p:cNvSpPr>
            <a:spLocks noGrp="1"/>
          </p:cNvSpPr>
          <p:nvPr>
            <p:ph type="title"/>
          </p:nvPr>
        </p:nvSpPr>
        <p:spPr/>
        <p:txBody>
          <a:bodyPr/>
          <a:lstStyle/>
          <a:p>
            <a:r>
              <a:rPr lang="en-IN" dirty="0">
                <a:latin typeface="Times New Roman" panose="02020603050405020304" pitchFamily="18" charset="0"/>
                <a:cs typeface="Times New Roman" panose="02020603050405020304" pitchFamily="18" charset="0"/>
              </a:rPr>
              <a:t>Objective</a:t>
            </a:r>
          </a:p>
        </p:txBody>
      </p:sp>
      <p:sp>
        <p:nvSpPr>
          <p:cNvPr id="3" name="Content Placeholder 2">
            <a:extLst>
              <a:ext uri="{FF2B5EF4-FFF2-40B4-BE49-F238E27FC236}">
                <a16:creationId xmlns:a16="http://schemas.microsoft.com/office/drawing/2014/main" id="{74512936-DB50-FA96-5361-FBBC2AA41411}"/>
              </a:ext>
            </a:extLst>
          </p:cNvPr>
          <p:cNvSpPr>
            <a:spLocks noGrp="1"/>
          </p:cNvSpPr>
          <p:nvPr>
            <p:ph idx="1"/>
          </p:nvPr>
        </p:nvSpPr>
        <p:spPr>
          <a:xfrm>
            <a:off x="1097280" y="1866721"/>
            <a:ext cx="9773634" cy="4351338"/>
          </a:xfrm>
        </p:spPr>
        <p:txBody>
          <a:bodyPr/>
          <a:lstStyle/>
          <a:p>
            <a:pPr marL="342900" indent="-342900">
              <a:buFont typeface="+mj-lt"/>
              <a:buAutoNum type="arabicPeriod"/>
            </a:pPr>
            <a:r>
              <a:rPr lang="en-US" dirty="0">
                <a:latin typeface="Times New Roman" panose="02020603050405020304" pitchFamily="18" charset="0"/>
                <a:cs typeface="Times New Roman" panose="02020603050405020304" pitchFamily="18" charset="0"/>
              </a:rPr>
              <a:t>The primary objective of our project is to develop an intelligent system capable of accurately measuring turbidity in water.</a:t>
            </a:r>
          </a:p>
          <a:p>
            <a:pPr marL="342900" indent="-342900">
              <a:buFont typeface="+mj-lt"/>
              <a:buAutoNum type="arabicPeriod"/>
            </a:pPr>
            <a:r>
              <a:rPr lang="en-US" dirty="0">
                <a:latin typeface="Times New Roman" panose="02020603050405020304" pitchFamily="18" charset="0"/>
                <a:cs typeface="Times New Roman" panose="02020603050405020304" pitchFamily="18" charset="0"/>
              </a:rPr>
              <a:t>This system will provide real-time data on water quality, enabling prompt intervention in case of contamination</a:t>
            </a:r>
          </a:p>
          <a:p>
            <a:pPr marL="342900" indent="-342900">
              <a:buFont typeface="+mj-lt"/>
              <a:buAutoNum type="arabicPeriod"/>
            </a:pPr>
            <a:r>
              <a:rPr lang="en-US" dirty="0">
                <a:latin typeface="Times New Roman" panose="02020603050405020304" pitchFamily="18" charset="0"/>
                <a:cs typeface="Times New Roman" panose="02020603050405020304" pitchFamily="18" charset="0"/>
              </a:rPr>
              <a:t>Additionally, we aim to create a interface for visualizing and understanding turbidity, enhancing accessibility for users.</a:t>
            </a:r>
          </a:p>
          <a:p>
            <a:endParaRPr lang="en-IN"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56646168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14570B-961B-99A6-F66E-9D0E31F26969}"/>
              </a:ext>
            </a:extLst>
          </p:cNvPr>
          <p:cNvSpPr>
            <a:spLocks noGrp="1"/>
          </p:cNvSpPr>
          <p:nvPr>
            <p:ph type="title"/>
          </p:nvPr>
        </p:nvSpPr>
        <p:spPr/>
        <p:txBody>
          <a:bodyPr/>
          <a:lstStyle/>
          <a:p>
            <a:r>
              <a:rPr lang="en-IN" dirty="0">
                <a:latin typeface="Times New Roman" panose="02020603050405020304" pitchFamily="18" charset="0"/>
                <a:cs typeface="Times New Roman" panose="02020603050405020304" pitchFamily="18" charset="0"/>
              </a:rPr>
              <a:t>Meaning Of Turbidity</a:t>
            </a:r>
          </a:p>
        </p:txBody>
      </p:sp>
      <p:sp>
        <p:nvSpPr>
          <p:cNvPr id="3" name="Content Placeholder 2">
            <a:extLst>
              <a:ext uri="{FF2B5EF4-FFF2-40B4-BE49-F238E27FC236}">
                <a16:creationId xmlns:a16="http://schemas.microsoft.com/office/drawing/2014/main" id="{18AC53CF-AFBD-78AD-61CE-AAAC68A874CF}"/>
              </a:ext>
            </a:extLst>
          </p:cNvPr>
          <p:cNvSpPr>
            <a:spLocks noGrp="1"/>
          </p:cNvSpPr>
          <p:nvPr>
            <p:ph idx="1"/>
          </p:nvPr>
        </p:nvSpPr>
        <p:spPr/>
        <p:txBody>
          <a:bodyPr/>
          <a:lstStyle/>
          <a:p>
            <a:pPr marL="342900" indent="-342900">
              <a:buFont typeface="+mj-lt"/>
              <a:buAutoNum type="arabicPeriod"/>
            </a:pPr>
            <a:r>
              <a:rPr lang="en-US" dirty="0">
                <a:latin typeface="Times New Roman" panose="02020603050405020304" pitchFamily="18" charset="0"/>
                <a:cs typeface="Times New Roman" panose="02020603050405020304" pitchFamily="18" charset="0"/>
              </a:rPr>
              <a:t>Turbidity is a measure of the cloudiness or haziness of a liquid caused by suspended particles that are not dissolved. These particles can include clay, silt, fine organic matter, algae, microorganisms, and other substances. The presence of these particles scatters light passing through the liquid, making it appear cloudy or opaque.</a:t>
            </a:r>
          </a:p>
          <a:p>
            <a:pPr marL="342900" indent="-342900">
              <a:buFont typeface="+mj-lt"/>
              <a:buAutoNum type="arabicPeriod"/>
            </a:pPr>
            <a:r>
              <a:rPr lang="en-US" dirty="0">
                <a:latin typeface="Times New Roman" panose="02020603050405020304" pitchFamily="18" charset="0"/>
                <a:cs typeface="Times New Roman" panose="02020603050405020304" pitchFamily="18" charset="0"/>
              </a:rPr>
              <a:t>Turbidity is commonly measured using a turbidimeter, which quantifies the amount of light scattered by the suspended particles in the liquid.</a:t>
            </a:r>
          </a:p>
          <a:p>
            <a:pPr marL="0" indent="0">
              <a:buNone/>
            </a:pPr>
            <a:endParaRPr lang="en-US" sz="1600" dirty="0">
              <a:latin typeface="Times New Roman" panose="02020603050405020304" pitchFamily="18" charset="0"/>
              <a:cs typeface="Times New Roman" panose="02020603050405020304" pitchFamily="18" charset="0"/>
            </a:endParaRPr>
          </a:p>
          <a:p>
            <a:endParaRPr lang="en-IN" dirty="0"/>
          </a:p>
        </p:txBody>
      </p:sp>
      <p:pic>
        <p:nvPicPr>
          <p:cNvPr id="5" name="Picture 4">
            <a:extLst>
              <a:ext uri="{FF2B5EF4-FFF2-40B4-BE49-F238E27FC236}">
                <a16:creationId xmlns:a16="http://schemas.microsoft.com/office/drawing/2014/main" id="{10FCD150-2EE7-E29C-BDC3-1A38C9AFF8C1}"/>
              </a:ext>
            </a:extLst>
          </p:cNvPr>
          <p:cNvPicPr>
            <a:picLocks noChangeAspect="1"/>
          </p:cNvPicPr>
          <p:nvPr/>
        </p:nvPicPr>
        <p:blipFill>
          <a:blip r:embed="rId2"/>
          <a:stretch>
            <a:fillRect/>
          </a:stretch>
        </p:blipFill>
        <p:spPr>
          <a:xfrm>
            <a:off x="985124" y="3913239"/>
            <a:ext cx="10221751" cy="2408903"/>
          </a:xfrm>
          <a:prstGeom prst="rect">
            <a:avLst/>
          </a:prstGeom>
        </p:spPr>
      </p:pic>
    </p:spTree>
    <p:extLst>
      <p:ext uri="{BB962C8B-B14F-4D97-AF65-F5344CB8AC3E}">
        <p14:creationId xmlns:p14="http://schemas.microsoft.com/office/powerpoint/2010/main" val="71749232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F43071-549B-DE15-999A-FE12AA0FC3D8}"/>
              </a:ext>
            </a:extLst>
          </p:cNvPr>
          <p:cNvSpPr>
            <a:spLocks noGrp="1"/>
          </p:cNvSpPr>
          <p:nvPr>
            <p:ph type="title"/>
          </p:nvPr>
        </p:nvSpPr>
        <p:spPr>
          <a:xfrm>
            <a:off x="1097280" y="0"/>
            <a:ext cx="10058400" cy="1450757"/>
          </a:xfrm>
        </p:spPr>
        <p:txBody>
          <a:bodyPr/>
          <a:lstStyle/>
          <a:p>
            <a:r>
              <a:rPr lang="en-IN" dirty="0">
                <a:latin typeface="Times New Roman" panose="02020603050405020304" pitchFamily="18" charset="0"/>
                <a:cs typeface="Times New Roman" panose="02020603050405020304" pitchFamily="18" charset="0"/>
              </a:rPr>
              <a:t>Reasons</a:t>
            </a:r>
          </a:p>
        </p:txBody>
      </p:sp>
      <p:sp>
        <p:nvSpPr>
          <p:cNvPr id="3" name="Content Placeholder 2">
            <a:extLst>
              <a:ext uri="{FF2B5EF4-FFF2-40B4-BE49-F238E27FC236}">
                <a16:creationId xmlns:a16="http://schemas.microsoft.com/office/drawing/2014/main" id="{30C8D34F-A26B-3092-46EE-EEE9F45FB41F}"/>
              </a:ext>
            </a:extLst>
          </p:cNvPr>
          <p:cNvSpPr>
            <a:spLocks noGrp="1"/>
          </p:cNvSpPr>
          <p:nvPr>
            <p:ph idx="1"/>
          </p:nvPr>
        </p:nvSpPr>
        <p:spPr>
          <a:xfrm>
            <a:off x="1097280" y="1726058"/>
            <a:ext cx="10058400" cy="4520631"/>
          </a:xfrm>
        </p:spPr>
        <p:txBody>
          <a:bodyPr>
            <a:normAutofit fontScale="25000" lnSpcReduction="20000"/>
          </a:bodyPr>
          <a:lstStyle/>
          <a:p>
            <a:pPr>
              <a:buFont typeface="Wingdings" panose="05000000000000000000" pitchFamily="2" charset="2"/>
              <a:buChar char="Ø"/>
            </a:pPr>
            <a:r>
              <a:rPr lang="en-US" sz="6800" b="1" dirty="0">
                <a:latin typeface="Times New Roman" panose="02020603050405020304" pitchFamily="18" charset="0"/>
                <a:cs typeface="Times New Roman" panose="02020603050405020304" pitchFamily="18" charset="0"/>
              </a:rPr>
              <a:t> Water is commonly used as a coupling medium in scanning acoustic microscopy (SAM) for several reasons:</a:t>
            </a:r>
          </a:p>
          <a:p>
            <a:pPr marL="342900" indent="-342900">
              <a:lnSpc>
                <a:spcPct val="120000"/>
              </a:lnSpc>
              <a:buFont typeface="+mj-lt"/>
              <a:buAutoNum type="arabicPeriod"/>
            </a:pPr>
            <a:r>
              <a:rPr lang="en-US" sz="6800" dirty="0">
                <a:latin typeface="Times New Roman" panose="02020603050405020304" pitchFamily="18" charset="0"/>
                <a:cs typeface="Times New Roman" panose="02020603050405020304" pitchFamily="18" charset="0"/>
              </a:rPr>
              <a:t>To Transmit: Water helps to transmit the acoustic waves efficiently between the transducer and the sample being analyzed. </a:t>
            </a:r>
          </a:p>
          <a:p>
            <a:pPr marL="342900" indent="-342900">
              <a:lnSpc>
                <a:spcPct val="120000"/>
              </a:lnSpc>
              <a:buFont typeface="+mj-lt"/>
              <a:buAutoNum type="arabicPeriod"/>
            </a:pPr>
            <a:r>
              <a:rPr lang="en-US" sz="6800" dirty="0">
                <a:latin typeface="Times New Roman" panose="02020603050405020304" pitchFamily="18" charset="0"/>
                <a:cs typeface="Times New Roman" panose="02020603050405020304" pitchFamily="18" charset="0"/>
              </a:rPr>
              <a:t>Reduction of Air Gap: Water eliminates the presence of air between the transducer and the sample, which could cause significant reflections and distortions in the acquired images. This ensures more accurate results.</a:t>
            </a:r>
          </a:p>
          <a:p>
            <a:pPr marL="342900" indent="-342900">
              <a:lnSpc>
                <a:spcPct val="120000"/>
              </a:lnSpc>
              <a:buFont typeface="+mj-lt"/>
              <a:buAutoNum type="arabicPeriod"/>
            </a:pPr>
            <a:r>
              <a:rPr lang="en-US" sz="6800" dirty="0">
                <a:latin typeface="Times New Roman" panose="02020603050405020304" pitchFamily="18" charset="0"/>
                <a:cs typeface="Times New Roman" panose="02020603050405020304" pitchFamily="18" charset="0"/>
              </a:rPr>
              <a:t>Cooling: Acoustic microscopy often generates heat due to the high-frequency sound waves. Water serves as a coolant, dissipating heat and preventing damage to the equipment and the sample.</a:t>
            </a:r>
          </a:p>
          <a:p>
            <a:pPr>
              <a:lnSpc>
                <a:spcPct val="120000"/>
              </a:lnSpc>
              <a:buFont typeface="Wingdings" panose="05000000000000000000" pitchFamily="2" charset="2"/>
              <a:buChar char="Ø"/>
            </a:pPr>
            <a:r>
              <a:rPr lang="en-IN" sz="7200" b="1" dirty="0">
                <a:latin typeface="Times New Roman" panose="02020603050405020304" pitchFamily="18" charset="0"/>
                <a:cs typeface="Times New Roman" panose="02020603050405020304" pitchFamily="18" charset="0"/>
              </a:rPr>
              <a:t> </a:t>
            </a:r>
            <a:r>
              <a:rPr lang="en-IN" sz="6800" b="1" dirty="0">
                <a:latin typeface="Times New Roman" panose="02020603050405020304" pitchFamily="18" charset="0"/>
                <a:cs typeface="Times New Roman" panose="02020603050405020304" pitchFamily="18" charset="0"/>
              </a:rPr>
              <a:t>Contaminants:</a:t>
            </a:r>
          </a:p>
          <a:p>
            <a:pPr marL="342900" indent="-342900">
              <a:lnSpc>
                <a:spcPct val="120000"/>
              </a:lnSpc>
              <a:buFont typeface="+mj-lt"/>
              <a:buAutoNum type="arabicPeriod"/>
            </a:pPr>
            <a:r>
              <a:rPr lang="en-US" sz="6800" dirty="0">
                <a:latin typeface="Times New Roman" panose="02020603050405020304" pitchFamily="18" charset="0"/>
                <a:cs typeface="Times New Roman" panose="02020603050405020304" pitchFamily="18" charset="0"/>
              </a:rPr>
              <a:t>Biological Contaminants: If the water used is not properly sterilized, it can contain bacteria, algae, or other microorganisms, especially if it is stored for long periods.</a:t>
            </a:r>
          </a:p>
          <a:p>
            <a:pPr marL="342900" indent="-342900">
              <a:lnSpc>
                <a:spcPct val="120000"/>
              </a:lnSpc>
              <a:buFont typeface="+mj-lt"/>
              <a:buAutoNum type="arabicPeriod"/>
            </a:pPr>
            <a:r>
              <a:rPr lang="en-US" sz="6800" dirty="0">
                <a:latin typeface="Times New Roman" panose="02020603050405020304" pitchFamily="18" charset="0"/>
                <a:cs typeface="Times New Roman" panose="02020603050405020304" pitchFamily="18" charset="0"/>
              </a:rPr>
              <a:t>Chemical Contaminants: Impurities present in water such as minerals, salts, or other chemicals can contaminate the water and affect the acoustic properties, potentially leading to inaccuracies in the results</a:t>
            </a:r>
            <a:r>
              <a:rPr lang="en-US" sz="7200" dirty="0">
                <a:latin typeface="Times New Roman" panose="02020603050405020304" pitchFamily="18" charset="0"/>
                <a:cs typeface="Times New Roman" panose="02020603050405020304" pitchFamily="18" charset="0"/>
              </a:rPr>
              <a:t>.</a:t>
            </a:r>
          </a:p>
          <a:p>
            <a:pPr marL="342900" indent="-342900">
              <a:lnSpc>
                <a:spcPct val="120000"/>
              </a:lnSpc>
              <a:buFont typeface="+mj-lt"/>
              <a:buAutoNum type="arabicPeriod"/>
            </a:pPr>
            <a:endParaRPr lang="en-US" sz="7200" dirty="0">
              <a:latin typeface="Times New Roman" panose="02020603050405020304" pitchFamily="18" charset="0"/>
              <a:cs typeface="Times New Roman" panose="02020603050405020304" pitchFamily="18" charset="0"/>
            </a:endParaRPr>
          </a:p>
          <a:p>
            <a:pPr marL="342900" indent="-342900">
              <a:buFont typeface="+mj-lt"/>
              <a:buAutoNum type="arabicPeriod"/>
            </a:pPr>
            <a:endParaRPr lang="en-IN" sz="7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76206439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8E727E-15D0-9623-964A-1F55C01D5B27}"/>
              </a:ext>
            </a:extLst>
          </p:cNvPr>
          <p:cNvSpPr>
            <a:spLocks noGrp="1"/>
          </p:cNvSpPr>
          <p:nvPr>
            <p:ph type="title"/>
          </p:nvPr>
        </p:nvSpPr>
        <p:spPr/>
        <p:txBody>
          <a:bodyPr/>
          <a:lstStyle/>
          <a:p>
            <a:r>
              <a:rPr lang="en-IN" dirty="0">
                <a:latin typeface="Times New Roman" panose="02020603050405020304" pitchFamily="18" charset="0"/>
                <a:cs typeface="Times New Roman" panose="02020603050405020304" pitchFamily="18" charset="0"/>
              </a:rPr>
              <a:t>Methodology</a:t>
            </a:r>
          </a:p>
        </p:txBody>
      </p:sp>
      <p:sp>
        <p:nvSpPr>
          <p:cNvPr id="3" name="Content Placeholder 2">
            <a:extLst>
              <a:ext uri="{FF2B5EF4-FFF2-40B4-BE49-F238E27FC236}">
                <a16:creationId xmlns:a16="http://schemas.microsoft.com/office/drawing/2014/main" id="{2BBE6EF9-A9F4-6AE7-0053-F9DCBA1E1858}"/>
              </a:ext>
            </a:extLst>
          </p:cNvPr>
          <p:cNvSpPr>
            <a:spLocks noGrp="1"/>
          </p:cNvSpPr>
          <p:nvPr>
            <p:ph idx="1"/>
          </p:nvPr>
        </p:nvSpPr>
        <p:spPr/>
        <p:txBody>
          <a:bodyPr>
            <a:normAutofit/>
          </a:bodyPr>
          <a:lstStyle/>
          <a:p>
            <a:pPr lvl="1">
              <a:buFont typeface="Arial" panose="020B0604020202020204" pitchFamily="34" charset="0"/>
              <a:buChar char="•"/>
            </a:pPr>
            <a:endParaRPr lang="en-US" sz="800" b="1" dirty="0">
              <a:latin typeface="Times New Roman" panose="02020603050405020304" pitchFamily="18" charset="0"/>
              <a:cs typeface="Times New Roman" panose="02020603050405020304" pitchFamily="18" charset="0"/>
            </a:endParaRPr>
          </a:p>
          <a:p>
            <a:pPr lvl="1">
              <a:buFont typeface="Arial" panose="020B0604020202020204" pitchFamily="34" charset="0"/>
              <a:buChar char="•"/>
            </a:pPr>
            <a:r>
              <a:rPr lang="en-US" sz="1900" b="1" dirty="0">
                <a:latin typeface="Times New Roman" panose="02020603050405020304" pitchFamily="18" charset="0"/>
                <a:cs typeface="Times New Roman" panose="02020603050405020304" pitchFamily="18" charset="0"/>
              </a:rPr>
              <a:t>Sensor Setup: </a:t>
            </a:r>
            <a:r>
              <a:rPr lang="en-US" sz="1900" dirty="0">
                <a:latin typeface="Times New Roman" panose="02020603050405020304" pitchFamily="18" charset="0"/>
                <a:cs typeface="Times New Roman" panose="02020603050405020304" pitchFamily="18" charset="0"/>
              </a:rPr>
              <a:t>Set up SAM Arduino with turbidity sensors to measure the clarity of water samples.</a:t>
            </a:r>
          </a:p>
          <a:p>
            <a:pPr lvl="1">
              <a:buFont typeface="Arial" panose="020B0604020202020204" pitchFamily="34" charset="0"/>
              <a:buChar char="•"/>
            </a:pPr>
            <a:endParaRPr lang="en-US" sz="200" dirty="0">
              <a:latin typeface="Times New Roman" panose="02020603050405020304" pitchFamily="18" charset="0"/>
              <a:cs typeface="Times New Roman" panose="02020603050405020304" pitchFamily="18" charset="0"/>
            </a:endParaRPr>
          </a:p>
          <a:p>
            <a:pPr lvl="1">
              <a:buFont typeface="Arial" panose="020B0604020202020204" pitchFamily="34" charset="0"/>
              <a:buChar char="•"/>
            </a:pPr>
            <a:r>
              <a:rPr lang="en-IN" sz="1900" b="1" dirty="0">
                <a:latin typeface="Times New Roman" panose="02020603050405020304" pitchFamily="18" charset="0"/>
                <a:cs typeface="Times New Roman" panose="02020603050405020304" pitchFamily="18" charset="0"/>
              </a:rPr>
              <a:t>Display Setup:</a:t>
            </a:r>
            <a:r>
              <a:rPr lang="en-IN" sz="1900" dirty="0">
                <a:latin typeface="Times New Roman" panose="02020603050405020304" pitchFamily="18" charset="0"/>
                <a:cs typeface="Times New Roman" panose="02020603050405020304" pitchFamily="18" charset="0"/>
              </a:rPr>
              <a:t> Setup to display the quality of water.</a:t>
            </a:r>
          </a:p>
        </p:txBody>
      </p:sp>
    </p:spTree>
    <p:extLst>
      <p:ext uri="{BB962C8B-B14F-4D97-AF65-F5344CB8AC3E}">
        <p14:creationId xmlns:p14="http://schemas.microsoft.com/office/powerpoint/2010/main" val="2641784587"/>
      </p:ext>
    </p:extLst>
  </p:cSld>
  <p:clrMapOvr>
    <a:masterClrMapping/>
  </p:clrMapOvr>
</p:sld>
</file>

<file path=ppt/theme/theme1.xml><?xml version="1.0" encoding="utf-8"?>
<a:theme xmlns:a="http://schemas.openxmlformats.org/drawingml/2006/main" name="Retrospect">
  <a:themeElements>
    <a:clrScheme name="Retrospect">
      <a:dk1>
        <a:srgbClr val="000000"/>
      </a:dk1>
      <a:lt1>
        <a:sysClr val="window" lastClr="FFFFFF"/>
      </a:lt1>
      <a:dk2>
        <a:srgbClr val="637052"/>
      </a:dk2>
      <a:lt2>
        <a:srgbClr val="CCDDEA"/>
      </a:lt2>
      <a:accent1>
        <a:srgbClr val="E48312"/>
      </a:accent1>
      <a:accent2>
        <a:srgbClr val="BD582C"/>
      </a:accent2>
      <a:accent3>
        <a:srgbClr val="865640"/>
      </a:accent3>
      <a:accent4>
        <a:srgbClr val="9B8357"/>
      </a:accent4>
      <a:accent5>
        <a:srgbClr val="C2BC80"/>
      </a:accent5>
      <a:accent6>
        <a:srgbClr val="94A088"/>
      </a:accent6>
      <a:hlink>
        <a:srgbClr val="2998E3"/>
      </a:hlink>
      <a:folHlink>
        <a:srgbClr val="8C8C8C"/>
      </a:folHlink>
    </a:clrScheme>
    <a:fontScheme name="Retrospect">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 id="{5F128B03-DCCA-4EEB-AB3B-CF2899314A46}" vid="{3F1AAB62-24C6-49D2-8E01-B56FAC9A3DCD}"/>
    </a:ext>
  </a:extLst>
</a:theme>
</file>

<file path=docProps/app.xml><?xml version="1.0" encoding="utf-8"?>
<Properties xmlns="http://schemas.openxmlformats.org/officeDocument/2006/extended-properties" xmlns:vt="http://schemas.openxmlformats.org/officeDocument/2006/docPropsVTypes">
  <Template>Retrospect</Template>
  <TotalTime>203</TotalTime>
  <Words>768</Words>
  <Application>Microsoft Office PowerPoint</Application>
  <PresentationFormat>Widescreen</PresentationFormat>
  <Paragraphs>87</Paragraphs>
  <Slides>14</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14</vt:i4>
      </vt:variant>
    </vt:vector>
  </HeadingPairs>
  <TitlesOfParts>
    <vt:vector size="21" baseType="lpstr">
      <vt:lpstr>Arial</vt:lpstr>
      <vt:lpstr>Calibri</vt:lpstr>
      <vt:lpstr>Calibri Light</vt:lpstr>
      <vt:lpstr>Heebo</vt:lpstr>
      <vt:lpstr>Times New Roman</vt:lpstr>
      <vt:lpstr>Wingdings</vt:lpstr>
      <vt:lpstr>Retrospect</vt:lpstr>
      <vt:lpstr>SAM(Limit of Operation,Visulization) </vt:lpstr>
      <vt:lpstr>Outlines</vt:lpstr>
      <vt:lpstr>SAM Introduction and Principle</vt:lpstr>
      <vt:lpstr>PowerPoint Presentation</vt:lpstr>
      <vt:lpstr>PowerPoint Presentation</vt:lpstr>
      <vt:lpstr>Objective</vt:lpstr>
      <vt:lpstr>Meaning Of Turbidity</vt:lpstr>
      <vt:lpstr>Reasons</vt:lpstr>
      <vt:lpstr>Methodology</vt:lpstr>
      <vt:lpstr>Bill of Material</vt:lpstr>
      <vt:lpstr>Bill of Material</vt:lpstr>
      <vt:lpstr>Expected Outcomes</vt:lpstr>
      <vt:lpstr>Conclusion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SAM(Limit of Operation,Visulization) </dc:title>
  <dc:creator>patilranveer225@outlook.com</dc:creator>
  <cp:lastModifiedBy>patilranveer225@outlook.com</cp:lastModifiedBy>
  <cp:revision>11</cp:revision>
  <dcterms:created xsi:type="dcterms:W3CDTF">2024-04-07T19:52:15Z</dcterms:created>
  <dcterms:modified xsi:type="dcterms:W3CDTF">2024-04-09T10:39:22Z</dcterms:modified>
</cp:coreProperties>
</file>

<file path=docProps/thumbnail.jpeg>
</file>